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728" r:id="rId2"/>
  </p:sldMasterIdLst>
  <p:notesMasterIdLst>
    <p:notesMasterId r:id="rId35"/>
  </p:notesMasterIdLst>
  <p:sldIdLst>
    <p:sldId id="256" r:id="rId3"/>
    <p:sldId id="334" r:id="rId4"/>
    <p:sldId id="333" r:id="rId5"/>
    <p:sldId id="340" r:id="rId6"/>
    <p:sldId id="337" r:id="rId7"/>
    <p:sldId id="377" r:id="rId8"/>
    <p:sldId id="347" r:id="rId9"/>
    <p:sldId id="356" r:id="rId10"/>
    <p:sldId id="357" r:id="rId11"/>
    <p:sldId id="335" r:id="rId12"/>
    <p:sldId id="342" r:id="rId13"/>
    <p:sldId id="352" r:id="rId14"/>
    <p:sldId id="359" r:id="rId15"/>
    <p:sldId id="358" r:id="rId16"/>
    <p:sldId id="349" r:id="rId17"/>
    <p:sldId id="363" r:id="rId18"/>
    <p:sldId id="353" r:id="rId19"/>
    <p:sldId id="355" r:id="rId20"/>
    <p:sldId id="383" r:id="rId21"/>
    <p:sldId id="360" r:id="rId22"/>
    <p:sldId id="381" r:id="rId23"/>
    <p:sldId id="379" r:id="rId24"/>
    <p:sldId id="378" r:id="rId25"/>
    <p:sldId id="384" r:id="rId26"/>
    <p:sldId id="348" r:id="rId27"/>
    <p:sldId id="350" r:id="rId28"/>
    <p:sldId id="343" r:id="rId29"/>
    <p:sldId id="364" r:id="rId30"/>
    <p:sldId id="386" r:id="rId31"/>
    <p:sldId id="382" r:id="rId32"/>
    <p:sldId id="380" r:id="rId33"/>
    <p:sldId id="385"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lato" panose="020F0502020204030203" pitchFamily="34" charset="0"/>
      <p:regular r:id="rId41"/>
      <p:bold r:id="rId42"/>
      <p:italic r:id="rId43"/>
      <p:boldItalic r:id="rId44"/>
    </p:embeddedFont>
    <p:embeddedFont>
      <p:font typeface="Mali SemiBold" panose="020B0604020202020204" charset="-34"/>
      <p:regular r:id="rId45"/>
      <p:bold r:id="rId46"/>
      <p:italic r:id="rId47"/>
      <p:boldItalic r:id="rId48"/>
    </p:embeddedFont>
    <p:embeddedFont>
      <p:font typeface="Nunito" pitchFamily="2" charset="0"/>
      <p:regular r:id="rId49"/>
      <p:bold r:id="rId50"/>
      <p:italic r:id="rId51"/>
      <p:boldItalic r:id="rId52"/>
    </p:embeddedFont>
    <p:embeddedFont>
      <p:font typeface="Open Sans Light" panose="020B0306030504020204" pitchFamily="34" charset="0"/>
      <p:regular r:id="rId53"/>
      <p:italic r:id="rId54"/>
    </p:embeddedFont>
    <p:embeddedFont>
      <p:font typeface="Paytone One" panose="020B0604020202020204" charset="0"/>
      <p:regular r:id="rId55"/>
    </p:embeddedFont>
    <p:embeddedFont>
      <p:font typeface="Wingdings 3" panose="05040102010807070707" pitchFamily="18" charset="2"/>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9">
          <p15:clr>
            <a:srgbClr val="0000FF"/>
          </p15:clr>
        </p15:guide>
        <p15:guide id="2" orient="horz" pos="1607">
          <p15:clr>
            <a:srgbClr val="0000FF"/>
          </p15:clr>
        </p15:guide>
        <p15:guide id="3" orient="horz" pos="1309">
          <p15:clr>
            <a:srgbClr val="9AA0A6"/>
          </p15:clr>
        </p15:guide>
        <p15:guide id="4" orient="horz" pos="1965">
          <p15:clr>
            <a:srgbClr val="9AA0A6"/>
          </p15:clr>
        </p15:guide>
        <p15:guide id="5" orient="horz" pos="2310">
          <p15:clr>
            <a:srgbClr val="9AA0A6"/>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C16"/>
    <a:srgbClr val="000000"/>
    <a:srgbClr val="FFA805"/>
    <a:srgbClr val="FFA72E"/>
    <a:srgbClr val="E9A200"/>
    <a:srgbClr val="FFE184"/>
    <a:srgbClr val="FFD34F"/>
    <a:srgbClr val="FFE57A"/>
    <a:srgbClr val="FFF1D0"/>
    <a:srgbClr val="FFED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5BC16-A8A7-49C8-92B0-37E98CD20586}" v="438" dt="2022-12-12T16:02:14.102"/>
    <p1510:client id="{1469D79C-1A87-42C1-902E-F235BD8FDA02}" v="181" dt="2022-12-12T11:50:06.606"/>
    <p1510:client id="{1AE7A4B0-1303-40AE-87DB-A7050D8F0CA5}" v="88" dt="2022-12-12T21:52:35.643"/>
    <p1510:client id="{1B540A83-BDD9-4248-952A-DDC017FCE2BC}" v="57" dt="2022-12-12T20:20:05.261"/>
    <p1510:client id="{4DF47362-A903-D641-961C-0650B9EB56A8}" v="5913" dt="2022-12-12T20:47:43.074"/>
    <p1510:client id="{7A5CE6B7-F28C-4272-A1B5-6F4506AC524D}" v="28" dt="2022-12-12T00:53:16.224"/>
    <p1510:client id="{7FFE6DF4-7148-4B66-9BCF-D426BD0A9E5E}" v="8" dt="2022-12-12T10:34:24.035"/>
    <p1510:client id="{AAD5848C-8A77-44F5-B510-5ACB1A6AD612}" v="203" dt="2022-12-12T20:46:02.170"/>
    <p1510:client id="{AC424B78-F389-4F71-BA98-3F0362BAEDF2}" v="130" dt="2022-12-12T14:22:07.193"/>
    <p1510:client id="{AFA55EEB-2054-42A6-968C-5AEF92785D48}" v="1" dt="2022-12-12T10:28:15.641"/>
    <p1510:client id="{BD7F444C-FA94-429C-8FCF-797C9F6213B2}" v="107" dt="2022-12-12T12:26:28.068"/>
    <p1510:client id="{E26A63E2-77E5-4DBB-A86D-58B9DB8869D2}" v="6" dt="2022-12-12T18:54:04.344"/>
    <p1510:client id="{F81878A7-B7CF-435C-A0BF-9ACBA737575C}" v="22" dt="2022-12-12T12:10:43.263"/>
    <p1510:client id="{FC653406-A37C-CD40-96D5-C5B73824CB91}" v="6047" dt="2022-12-12T21:26:45.899"/>
  </p1510:revLst>
</p1510:revInfo>
</file>

<file path=ppt/tableStyles.xml><?xml version="1.0" encoding="utf-8"?>
<a:tblStyleLst xmlns:a="http://schemas.openxmlformats.org/drawingml/2006/main" def="{E0BA464E-C71E-4583-9A26-486C7F11F249}">
  <a:tblStyle styleId="{E0BA464E-C71E-4583-9A26-486C7F11F2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59"/>
        <p:guide orient="horz" pos="1607"/>
        <p:guide orient="horz" pos="1309"/>
        <p:guide orient="horz" pos="1965"/>
        <p:guide orient="horz" pos="231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17B_18BC12BC.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816272965879262E-2"/>
          <c:y val="0.17842199803149605"/>
          <c:w val="0.79910039370078745"/>
          <c:h val="0.66857898622047229"/>
        </c:manualLayout>
      </c:layout>
      <c:lineChart>
        <c:grouping val="standard"/>
        <c:varyColors val="0"/>
        <c:ser>
          <c:idx val="0"/>
          <c:order val="0"/>
          <c:tx>
            <c:strRef>
              <c:f>Sheet1!$B$1</c:f>
              <c:strCache>
                <c:ptCount val="1"/>
                <c:pt idx="0">
                  <c:v>perm. ANOVA</c:v>
                </c:pt>
              </c:strCache>
            </c:strRef>
          </c:tx>
          <c:spPr>
            <a:ln w="28575" cap="rnd">
              <a:solidFill>
                <a:schemeClr val="accent1"/>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Sheet1!$B$2:$B$9</c:f>
              <c:numCache>
                <c:formatCode>General</c:formatCode>
                <c:ptCount val="8"/>
                <c:pt idx="0">
                  <c:v>0.85199999999999998</c:v>
                </c:pt>
                <c:pt idx="1">
                  <c:v>0.879</c:v>
                </c:pt>
                <c:pt idx="2">
                  <c:v>0.86499999999999999</c:v>
                </c:pt>
                <c:pt idx="3">
                  <c:v>0.15</c:v>
                </c:pt>
                <c:pt idx="4">
                  <c:v>2.1000000000000001E-2</c:v>
                </c:pt>
                <c:pt idx="5">
                  <c:v>1.9E-2</c:v>
                </c:pt>
                <c:pt idx="6">
                  <c:v>0.04</c:v>
                </c:pt>
                <c:pt idx="7">
                  <c:v>2E-3</c:v>
                </c:pt>
              </c:numCache>
            </c:numRef>
          </c:val>
          <c:smooth val="0"/>
          <c:extLst>
            <c:ext xmlns:c16="http://schemas.microsoft.com/office/drawing/2014/chart" uri="{C3380CC4-5D6E-409C-BE32-E72D297353CC}">
              <c16:uniqueId val="{00000000-866C-6749-BCFE-7EBD8EBD8969}"/>
            </c:ext>
          </c:extLst>
        </c:ser>
        <c:ser>
          <c:idx val="1"/>
          <c:order val="1"/>
          <c:tx>
            <c:strRef>
              <c:f>Sheet1!$C$1</c:f>
              <c:strCache>
                <c:ptCount val="1"/>
                <c:pt idx="0">
                  <c:v>1 vs 2</c:v>
                </c:pt>
              </c:strCache>
            </c:strRef>
          </c:tx>
          <c:spPr>
            <a:ln w="28575" cap="rnd">
              <a:solidFill>
                <a:schemeClr val="accent2"/>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Sheet1!$C$2:$C$9</c:f>
              <c:numCache>
                <c:formatCode>General</c:formatCode>
                <c:ptCount val="8"/>
                <c:pt idx="0">
                  <c:v>0.68799999999999994</c:v>
                </c:pt>
                <c:pt idx="1">
                  <c:v>0.68899999999999995</c:v>
                </c:pt>
                <c:pt idx="2">
                  <c:v>0.93700000000000006</c:v>
                </c:pt>
                <c:pt idx="3">
                  <c:v>0.152</c:v>
                </c:pt>
                <c:pt idx="4">
                  <c:v>0.4</c:v>
                </c:pt>
                <c:pt idx="5">
                  <c:v>0.14000000000000001</c:v>
                </c:pt>
                <c:pt idx="6">
                  <c:v>0.21</c:v>
                </c:pt>
                <c:pt idx="7">
                  <c:v>0.14000000000000001</c:v>
                </c:pt>
              </c:numCache>
            </c:numRef>
          </c:val>
          <c:smooth val="0"/>
          <c:extLst>
            <c:ext xmlns:c16="http://schemas.microsoft.com/office/drawing/2014/chart" uri="{C3380CC4-5D6E-409C-BE32-E72D297353CC}">
              <c16:uniqueId val="{00000001-866C-6749-BCFE-7EBD8EBD8969}"/>
            </c:ext>
          </c:extLst>
        </c:ser>
        <c:ser>
          <c:idx val="2"/>
          <c:order val="2"/>
          <c:tx>
            <c:strRef>
              <c:f>Sheet1!$D$1</c:f>
              <c:strCache>
                <c:ptCount val="1"/>
                <c:pt idx="0">
                  <c:v>2 vs 3</c:v>
                </c:pt>
              </c:strCache>
            </c:strRef>
          </c:tx>
          <c:spPr>
            <a:ln w="28575" cap="rnd">
              <a:solidFill>
                <a:schemeClr val="accent3"/>
              </a:solidFill>
              <a:round/>
            </a:ln>
            <a:effectLst/>
          </c:spPr>
          <c:marker>
            <c:symbol val="none"/>
          </c:marker>
          <c:cat>
            <c:numRef>
              <c:f>Sheet1!$A$2:$A$9</c:f>
              <c:numCache>
                <c:formatCode>General</c:formatCode>
                <c:ptCount val="8"/>
                <c:pt idx="0">
                  <c:v>2015</c:v>
                </c:pt>
                <c:pt idx="1">
                  <c:v>2016</c:v>
                </c:pt>
                <c:pt idx="2">
                  <c:v>2017</c:v>
                </c:pt>
                <c:pt idx="3">
                  <c:v>2018</c:v>
                </c:pt>
                <c:pt idx="4">
                  <c:v>2019</c:v>
                </c:pt>
                <c:pt idx="5">
                  <c:v>2020</c:v>
                </c:pt>
                <c:pt idx="6">
                  <c:v>2021</c:v>
                </c:pt>
                <c:pt idx="7">
                  <c:v>2022</c:v>
                </c:pt>
              </c:numCache>
            </c:numRef>
          </c:cat>
          <c:val>
            <c:numRef>
              <c:f>Sheet1!$D$2:$D$9</c:f>
              <c:numCache>
                <c:formatCode>General</c:formatCode>
                <c:ptCount val="8"/>
                <c:pt idx="0">
                  <c:v>0.92</c:v>
                </c:pt>
                <c:pt idx="1">
                  <c:v>0.75</c:v>
                </c:pt>
                <c:pt idx="2">
                  <c:v>0.69</c:v>
                </c:pt>
                <c:pt idx="3">
                  <c:v>0.5</c:v>
                </c:pt>
                <c:pt idx="4">
                  <c:v>0.04</c:v>
                </c:pt>
                <c:pt idx="5">
                  <c:v>0.01</c:v>
                </c:pt>
                <c:pt idx="6">
                  <c:v>0.05</c:v>
                </c:pt>
                <c:pt idx="7">
                  <c:v>0</c:v>
                </c:pt>
              </c:numCache>
            </c:numRef>
          </c:val>
          <c:smooth val="0"/>
          <c:extLst>
            <c:ext xmlns:c16="http://schemas.microsoft.com/office/drawing/2014/chart" uri="{C3380CC4-5D6E-409C-BE32-E72D297353CC}">
              <c16:uniqueId val="{00000003-866C-6749-BCFE-7EBD8EBD8969}"/>
            </c:ext>
          </c:extLst>
        </c:ser>
        <c:dLbls>
          <c:showLegendKey val="0"/>
          <c:showVal val="0"/>
          <c:showCatName val="0"/>
          <c:showSerName val="0"/>
          <c:showPercent val="0"/>
          <c:showBubbleSize val="0"/>
        </c:dLbls>
        <c:smooth val="0"/>
        <c:axId val="747791087"/>
        <c:axId val="1749247408"/>
      </c:lineChart>
      <c:catAx>
        <c:axId val="74779108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Anno</a:t>
                </a:r>
              </a:p>
            </c:rich>
          </c:tx>
          <c:layout>
            <c:manualLayout>
              <c:xMode val="edge"/>
              <c:yMode val="edge"/>
              <c:x val="0.90518475982737201"/>
              <c:y val="0.8374586876469439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749247408"/>
        <c:crosses val="autoZero"/>
        <c:auto val="1"/>
        <c:lblAlgn val="ctr"/>
        <c:lblOffset val="100"/>
        <c:noMultiLvlLbl val="0"/>
      </c:catAx>
      <c:valAx>
        <c:axId val="1749247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P-value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747791087"/>
        <c:crosses val="autoZero"/>
        <c:crossBetween val="between"/>
      </c:valAx>
      <c:spPr>
        <a:noFill/>
        <a:ln>
          <a:noFill/>
        </a:ln>
        <a:effectLst/>
      </c:spPr>
    </c:plotArea>
    <c:legend>
      <c:legendPos val="b"/>
      <c:layout>
        <c:manualLayout>
          <c:xMode val="edge"/>
          <c:yMode val="edge"/>
          <c:x val="0.33230518765164846"/>
          <c:y val="0.92043160018560666"/>
          <c:w val="0.55531434095397048"/>
          <c:h val="6.31533232774832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39FF4-01DB-4243-93DF-E49CE101C7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F10BE01-C4E8-4318-8862-944385DB36A0}">
      <dgm:prSet/>
      <dgm:spPr>
        <a:solidFill>
          <a:srgbClr val="FFC000"/>
        </a:solidFill>
      </dgm:spPr>
      <dgm:t>
        <a:bodyPr/>
        <a:lstStyle/>
        <a:p>
          <a:r>
            <a:rPr lang="en-US"/>
            <a:t>Assuming no colonies were moved out of state</a:t>
          </a:r>
        </a:p>
      </dgm:t>
    </dgm:pt>
    <dgm:pt modelId="{FAEBC4BB-E7C3-441F-95B9-CB92A7839D0E}" type="parTrans" cxnId="{D16EC326-3809-4868-8B80-0D6F23BA66E3}">
      <dgm:prSet/>
      <dgm:spPr/>
      <dgm:t>
        <a:bodyPr/>
        <a:lstStyle/>
        <a:p>
          <a:endParaRPr lang="en-US"/>
        </a:p>
      </dgm:t>
    </dgm:pt>
    <dgm:pt modelId="{3AA70E81-9E91-4869-BB22-FCDA16021E76}" type="sibTrans" cxnId="{D16EC326-3809-4868-8B80-0D6F23BA66E3}">
      <dgm:prSet/>
      <dgm:spPr/>
      <dgm:t>
        <a:bodyPr/>
        <a:lstStyle/>
        <a:p>
          <a:endParaRPr lang="en-US"/>
        </a:p>
      </dgm:t>
    </dgm:pt>
    <dgm:pt modelId="{A75F72A7-3163-46E8-A33C-85EC48F1244A}">
      <dgm:prSet/>
      <dgm:spPr>
        <a:solidFill>
          <a:srgbClr val="FFC000"/>
        </a:solidFill>
      </dgm:spPr>
      <dgm:t>
        <a:bodyPr/>
        <a:lstStyle/>
        <a:p>
          <a:r>
            <a:rPr lang="en-US"/>
            <a:t>Max colonies – Lost Colonies + Added Colonies  = Beginning Inventory of next quarter</a:t>
          </a:r>
        </a:p>
      </dgm:t>
    </dgm:pt>
    <dgm:pt modelId="{4CC0AED2-010E-4691-B36B-1D721051FCBA}" type="parTrans" cxnId="{D65F9660-4460-46B5-BFC9-E23BCD42713A}">
      <dgm:prSet/>
      <dgm:spPr/>
      <dgm:t>
        <a:bodyPr/>
        <a:lstStyle/>
        <a:p>
          <a:endParaRPr lang="en-US"/>
        </a:p>
      </dgm:t>
    </dgm:pt>
    <dgm:pt modelId="{59DC54A9-6246-4CCF-81C4-AEE5F9836266}" type="sibTrans" cxnId="{D65F9660-4460-46B5-BFC9-E23BCD42713A}">
      <dgm:prSet/>
      <dgm:spPr/>
      <dgm:t>
        <a:bodyPr/>
        <a:lstStyle/>
        <a:p>
          <a:endParaRPr lang="en-US"/>
        </a:p>
      </dgm:t>
    </dgm:pt>
    <dgm:pt modelId="{278C9619-51E0-42A1-ABB6-F695346FA804}">
      <dgm:prSet custT="1"/>
      <dgm:spPr/>
      <dgm:t>
        <a:bodyPr/>
        <a:lstStyle/>
        <a:p>
          <a:r>
            <a:rPr lang="en-US" sz="1300"/>
            <a:t>If no colonies are moved out of state, then the calculation above should be within 2% of the starting inventory of the following quarter. These small differences are mainly due to memory errors or miss of precision in </a:t>
          </a:r>
          <a:r>
            <a:rPr lang="en-US" sz="1400"/>
            <a:t>filling</a:t>
          </a:r>
          <a:r>
            <a:rPr lang="en-US" sz="1300"/>
            <a:t> out the survey. </a:t>
          </a:r>
        </a:p>
      </dgm:t>
    </dgm:pt>
    <dgm:pt modelId="{AD52C364-3499-4063-BA95-245BA7558732}" type="parTrans" cxnId="{F665B856-179E-49D9-A190-37D09A2B0A27}">
      <dgm:prSet/>
      <dgm:spPr/>
      <dgm:t>
        <a:bodyPr/>
        <a:lstStyle/>
        <a:p>
          <a:endParaRPr lang="en-US"/>
        </a:p>
      </dgm:t>
    </dgm:pt>
    <dgm:pt modelId="{AC7C99FA-6EF5-4528-AB5D-A488A610A524}" type="sibTrans" cxnId="{F665B856-179E-49D9-A190-37D09A2B0A27}">
      <dgm:prSet/>
      <dgm:spPr/>
      <dgm:t>
        <a:bodyPr/>
        <a:lstStyle/>
        <a:p>
          <a:endParaRPr lang="en-US"/>
        </a:p>
      </dgm:t>
    </dgm:pt>
    <dgm:pt modelId="{D8279F8E-F530-48C7-8FF4-6F181FF1FCEE}">
      <dgm:prSet/>
      <dgm:spPr/>
      <dgm:t>
        <a:bodyPr/>
        <a:lstStyle/>
        <a:p>
          <a:r>
            <a:rPr lang="en-US" sz="1300"/>
            <a:t>Pollinating colonies are moved from state to state throughout the year following the crops that need to be pollinated. Therefore, </a:t>
          </a:r>
          <a:r>
            <a:rPr lang="en-US" sz="1300" b="1"/>
            <a:t>the maximum number of colonies in a state can vary widely during a quarter and throughout the year</a:t>
          </a:r>
          <a:r>
            <a:rPr lang="en-US" sz="1300"/>
            <a:t>.</a:t>
          </a:r>
        </a:p>
      </dgm:t>
    </dgm:pt>
    <dgm:pt modelId="{2995CD03-0FE0-4BD6-A875-76A70FC37010}" type="parTrans" cxnId="{68BEEBD6-4385-4EA1-8AA4-84233C81D721}">
      <dgm:prSet/>
      <dgm:spPr/>
      <dgm:t>
        <a:bodyPr/>
        <a:lstStyle/>
        <a:p>
          <a:endParaRPr lang="en-US"/>
        </a:p>
      </dgm:t>
    </dgm:pt>
    <dgm:pt modelId="{BC024F74-42FD-4219-A57D-4904B3C06061}" type="sibTrans" cxnId="{68BEEBD6-4385-4EA1-8AA4-84233C81D721}">
      <dgm:prSet/>
      <dgm:spPr/>
      <dgm:t>
        <a:bodyPr/>
        <a:lstStyle/>
        <a:p>
          <a:endParaRPr lang="en-US"/>
        </a:p>
      </dgm:t>
    </dgm:pt>
    <dgm:pt modelId="{974255D7-19ED-4314-AFC8-F7D4455FA704}" type="pres">
      <dgm:prSet presAssocID="{9B639FF4-01DB-4243-93DF-E49CE101C784}" presName="linear" presStyleCnt="0">
        <dgm:presLayoutVars>
          <dgm:animLvl val="lvl"/>
          <dgm:resizeHandles val="exact"/>
        </dgm:presLayoutVars>
      </dgm:prSet>
      <dgm:spPr/>
    </dgm:pt>
    <dgm:pt modelId="{28183719-6EA0-4796-A15C-684231BEE6B2}" type="pres">
      <dgm:prSet presAssocID="{BF10BE01-C4E8-4318-8862-944385DB36A0}" presName="parentText" presStyleLbl="node1" presStyleIdx="0" presStyleCnt="2">
        <dgm:presLayoutVars>
          <dgm:chMax val="0"/>
          <dgm:bulletEnabled val="1"/>
        </dgm:presLayoutVars>
      </dgm:prSet>
      <dgm:spPr/>
    </dgm:pt>
    <dgm:pt modelId="{E2327E82-A640-4C8F-B789-AC129E4984AA}" type="pres">
      <dgm:prSet presAssocID="{3AA70E81-9E91-4869-BB22-FCDA16021E76}" presName="spacer" presStyleCnt="0"/>
      <dgm:spPr/>
    </dgm:pt>
    <dgm:pt modelId="{B33C9047-34B3-444C-BD55-71DC9AFA67C8}" type="pres">
      <dgm:prSet presAssocID="{A75F72A7-3163-46E8-A33C-85EC48F1244A}" presName="parentText" presStyleLbl="node1" presStyleIdx="1" presStyleCnt="2">
        <dgm:presLayoutVars>
          <dgm:chMax val="0"/>
          <dgm:bulletEnabled val="1"/>
        </dgm:presLayoutVars>
      </dgm:prSet>
      <dgm:spPr/>
    </dgm:pt>
    <dgm:pt modelId="{954B967B-7507-43AE-9E96-504E1227F29C}" type="pres">
      <dgm:prSet presAssocID="{A75F72A7-3163-46E8-A33C-85EC48F1244A}" presName="childText" presStyleLbl="revTx" presStyleIdx="0" presStyleCnt="1" custScaleX="100000">
        <dgm:presLayoutVars>
          <dgm:bulletEnabled val="1"/>
        </dgm:presLayoutVars>
      </dgm:prSet>
      <dgm:spPr/>
    </dgm:pt>
  </dgm:ptLst>
  <dgm:cxnLst>
    <dgm:cxn modelId="{D16EC326-3809-4868-8B80-0D6F23BA66E3}" srcId="{9B639FF4-01DB-4243-93DF-E49CE101C784}" destId="{BF10BE01-C4E8-4318-8862-944385DB36A0}" srcOrd="0" destOrd="0" parTransId="{FAEBC4BB-E7C3-441F-95B9-CB92A7839D0E}" sibTransId="{3AA70E81-9E91-4869-BB22-FCDA16021E76}"/>
    <dgm:cxn modelId="{D65F9660-4460-46B5-BFC9-E23BCD42713A}" srcId="{9B639FF4-01DB-4243-93DF-E49CE101C784}" destId="{A75F72A7-3163-46E8-A33C-85EC48F1244A}" srcOrd="1" destOrd="0" parTransId="{4CC0AED2-010E-4691-B36B-1D721051FCBA}" sibTransId="{59DC54A9-6246-4CCF-81C4-AEE5F9836266}"/>
    <dgm:cxn modelId="{69464443-E1F7-46F4-B5B8-4D83AB493F77}" type="presOf" srcId="{D8279F8E-F530-48C7-8FF4-6F181FF1FCEE}" destId="{954B967B-7507-43AE-9E96-504E1227F29C}" srcOrd="0" destOrd="1" presId="urn:microsoft.com/office/officeart/2005/8/layout/vList2"/>
    <dgm:cxn modelId="{87FA8364-5ABC-47F6-8773-BE45D36CE4F2}" type="presOf" srcId="{9B639FF4-01DB-4243-93DF-E49CE101C784}" destId="{974255D7-19ED-4314-AFC8-F7D4455FA704}" srcOrd="0" destOrd="0" presId="urn:microsoft.com/office/officeart/2005/8/layout/vList2"/>
    <dgm:cxn modelId="{A1738864-12A5-4389-9FA6-F20F46DBAF51}" type="presOf" srcId="{BF10BE01-C4E8-4318-8862-944385DB36A0}" destId="{28183719-6EA0-4796-A15C-684231BEE6B2}" srcOrd="0" destOrd="0" presId="urn:microsoft.com/office/officeart/2005/8/layout/vList2"/>
    <dgm:cxn modelId="{F665B856-179E-49D9-A190-37D09A2B0A27}" srcId="{A75F72A7-3163-46E8-A33C-85EC48F1244A}" destId="{278C9619-51E0-42A1-ABB6-F695346FA804}" srcOrd="0" destOrd="0" parTransId="{AD52C364-3499-4063-BA95-245BA7558732}" sibTransId="{AC7C99FA-6EF5-4528-AB5D-A488A610A524}"/>
    <dgm:cxn modelId="{6B1FBD90-87A4-4133-98DA-B61A91794918}" type="presOf" srcId="{A75F72A7-3163-46E8-A33C-85EC48F1244A}" destId="{B33C9047-34B3-444C-BD55-71DC9AFA67C8}" srcOrd="0" destOrd="0" presId="urn:microsoft.com/office/officeart/2005/8/layout/vList2"/>
    <dgm:cxn modelId="{45792DD0-953C-4CA7-8706-B60652B9804F}" type="presOf" srcId="{278C9619-51E0-42A1-ABB6-F695346FA804}" destId="{954B967B-7507-43AE-9E96-504E1227F29C}" srcOrd="0" destOrd="0" presId="urn:microsoft.com/office/officeart/2005/8/layout/vList2"/>
    <dgm:cxn modelId="{68BEEBD6-4385-4EA1-8AA4-84233C81D721}" srcId="{A75F72A7-3163-46E8-A33C-85EC48F1244A}" destId="{D8279F8E-F530-48C7-8FF4-6F181FF1FCEE}" srcOrd="1" destOrd="0" parTransId="{2995CD03-0FE0-4BD6-A875-76A70FC37010}" sibTransId="{BC024F74-42FD-4219-A57D-4904B3C06061}"/>
    <dgm:cxn modelId="{CF3A7B84-03F2-4EF1-AC10-FF159394CAD4}" type="presParOf" srcId="{974255D7-19ED-4314-AFC8-F7D4455FA704}" destId="{28183719-6EA0-4796-A15C-684231BEE6B2}" srcOrd="0" destOrd="0" presId="urn:microsoft.com/office/officeart/2005/8/layout/vList2"/>
    <dgm:cxn modelId="{660AB024-0C32-4358-A3D4-91CB2567476E}" type="presParOf" srcId="{974255D7-19ED-4314-AFC8-F7D4455FA704}" destId="{E2327E82-A640-4C8F-B789-AC129E4984AA}" srcOrd="1" destOrd="0" presId="urn:microsoft.com/office/officeart/2005/8/layout/vList2"/>
    <dgm:cxn modelId="{329751F9-074B-4E15-BF2B-649A857436C8}" type="presParOf" srcId="{974255D7-19ED-4314-AFC8-F7D4455FA704}" destId="{B33C9047-34B3-444C-BD55-71DC9AFA67C8}" srcOrd="2" destOrd="0" presId="urn:microsoft.com/office/officeart/2005/8/layout/vList2"/>
    <dgm:cxn modelId="{1123B334-FF16-4013-9803-6B25F4A2EF96}" type="presParOf" srcId="{974255D7-19ED-4314-AFC8-F7D4455FA704}" destId="{954B967B-7507-43AE-9E96-504E1227F29C}"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83719-6EA0-4796-A15C-684231BEE6B2}">
      <dsp:nvSpPr>
        <dsp:cNvPr id="0" name=""/>
        <dsp:cNvSpPr/>
      </dsp:nvSpPr>
      <dsp:spPr>
        <a:xfrm>
          <a:off x="0" y="101730"/>
          <a:ext cx="5055311" cy="781852"/>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Assuming no colonies were moved out of state</a:t>
          </a:r>
        </a:p>
      </dsp:txBody>
      <dsp:txXfrm>
        <a:off x="38167" y="139897"/>
        <a:ext cx="4978977" cy="705518"/>
      </dsp:txXfrm>
    </dsp:sp>
    <dsp:sp modelId="{B33C9047-34B3-444C-BD55-71DC9AFA67C8}">
      <dsp:nvSpPr>
        <dsp:cNvPr id="0" name=""/>
        <dsp:cNvSpPr/>
      </dsp:nvSpPr>
      <dsp:spPr>
        <a:xfrm>
          <a:off x="0" y="935422"/>
          <a:ext cx="5055311" cy="781852"/>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Max colonies – Lost Colonies + Added Colonies  = Beginning Inventory of next quarter</a:t>
          </a:r>
        </a:p>
      </dsp:txBody>
      <dsp:txXfrm>
        <a:off x="38167" y="973589"/>
        <a:ext cx="4978977" cy="705518"/>
      </dsp:txXfrm>
    </dsp:sp>
    <dsp:sp modelId="{954B967B-7507-43AE-9E96-504E1227F29C}">
      <dsp:nvSpPr>
        <dsp:cNvPr id="0" name=""/>
        <dsp:cNvSpPr/>
      </dsp:nvSpPr>
      <dsp:spPr>
        <a:xfrm>
          <a:off x="0" y="1717275"/>
          <a:ext cx="5055311" cy="175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506"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kern="1200"/>
            <a:t>If no colonies are moved out of state, then the calculation above should be within 2% of the starting inventory of the following quarter. These small differences are mainly due to memory errors or miss of precision in </a:t>
          </a:r>
          <a:r>
            <a:rPr lang="en-US" sz="1400" kern="1200"/>
            <a:t>filling</a:t>
          </a:r>
          <a:r>
            <a:rPr lang="en-US" sz="1300" kern="1200"/>
            <a:t> out the survey. </a:t>
          </a:r>
        </a:p>
        <a:p>
          <a:pPr marL="114300" lvl="1" indent="-114300" algn="l" defTabSz="577850">
            <a:lnSpc>
              <a:spcPct val="90000"/>
            </a:lnSpc>
            <a:spcBef>
              <a:spcPct val="0"/>
            </a:spcBef>
            <a:spcAft>
              <a:spcPct val="20000"/>
            </a:spcAft>
            <a:buChar char="•"/>
          </a:pPr>
          <a:r>
            <a:rPr lang="en-US" sz="1300" kern="1200"/>
            <a:t>Pollinating colonies are moved from state to state throughout the year following the crops that need to be pollinated. Therefore, </a:t>
          </a:r>
          <a:r>
            <a:rPr lang="en-US" sz="1300" b="1" kern="1200"/>
            <a:t>the maximum number of colonies in a state can vary widely during a quarter and throughout the year</a:t>
          </a:r>
          <a:r>
            <a:rPr lang="en-US" sz="1300" kern="1200"/>
            <a:t>.</a:t>
          </a:r>
        </a:p>
      </dsp:txBody>
      <dsp:txXfrm>
        <a:off x="0" y="1717275"/>
        <a:ext cx="5055311" cy="1751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0.05342</cdr:x>
      <cdr:y>0.80838</cdr:y>
    </cdr:from>
    <cdr:to>
      <cdr:x>0.96842</cdr:x>
      <cdr:y>0.80838</cdr:y>
    </cdr:to>
    <cdr:cxnSp macro="">
      <cdr:nvCxnSpPr>
        <cdr:cNvPr id="3" name="Connettore 1 2">
          <a:extLst xmlns:a="http://schemas.openxmlformats.org/drawingml/2006/main">
            <a:ext uri="{FF2B5EF4-FFF2-40B4-BE49-F238E27FC236}">
              <a16:creationId xmlns:a16="http://schemas.microsoft.com/office/drawing/2014/main" id="{9C190927-1917-4524-946C-E17D4DB0DD39}"/>
            </a:ext>
          </a:extLst>
        </cdr:cNvPr>
        <cdr:cNvCxnSpPr/>
      </cdr:nvCxnSpPr>
      <cdr:spPr>
        <a:xfrm xmlns:a="http://schemas.openxmlformats.org/drawingml/2006/main">
          <a:off x="310317" y="3127149"/>
          <a:ext cx="5315681" cy="0"/>
        </a:xfrm>
        <a:prstGeom xmlns:a="http://schemas.openxmlformats.org/drawingml/2006/main" prst="line">
          <a:avLst/>
        </a:prstGeom>
        <a:ln xmlns:a="http://schemas.openxmlformats.org/drawingml/2006/main" w="38100">
          <a:solidFill>
            <a:srgbClr val="C00000"/>
          </a:solidFill>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err="1"/>
              <a:t>However</a:t>
            </a:r>
            <a:r>
              <a:rPr lang="it-IT"/>
              <a:t>, </a:t>
            </a:r>
            <a:r>
              <a:rPr lang="it-IT" err="1"/>
              <a:t>considering</a:t>
            </a:r>
            <a:r>
              <a:rPr lang="it-IT"/>
              <a:t> </a:t>
            </a:r>
            <a:r>
              <a:rPr lang="it-IT" err="1"/>
              <a:t>summer</a:t>
            </a:r>
            <a:r>
              <a:rPr lang="it-IT"/>
              <a:t>, </a:t>
            </a:r>
            <a:r>
              <a:rPr lang="en-US"/>
              <a:t>Pesticides and Diseases are strongly correlated with Summer US colony losses</a:t>
            </a:r>
            <a:endParaRPr lang="it-IT"/>
          </a:p>
        </p:txBody>
      </p:sp>
    </p:spTree>
    <p:extLst>
      <p:ext uri="{BB962C8B-B14F-4D97-AF65-F5344CB8AC3E}">
        <p14:creationId xmlns:p14="http://schemas.microsoft.com/office/powerpoint/2010/main" val="242587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In addition, we can see a general correlation between stressors, especially during summer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Varroa mites infestation is correlated with the presence of diseases, other parasites and pesticides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055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err="1"/>
              <a:t>functional</a:t>
            </a:r>
            <a:r>
              <a:rPr lang="it-IT"/>
              <a:t> </a:t>
            </a:r>
            <a:r>
              <a:rPr lang="it-IT" err="1"/>
              <a:t>correlation</a:t>
            </a:r>
            <a:r>
              <a:rPr lang="it-IT"/>
              <a:t> </a:t>
            </a:r>
            <a:r>
              <a:rPr lang="it-IT" err="1"/>
              <a:t>we</a:t>
            </a:r>
            <a:r>
              <a:rPr lang="it-IT"/>
              <a:t> catch </a:t>
            </a:r>
            <a:r>
              <a:rPr lang="it-IT" err="1"/>
              <a:t>also</a:t>
            </a:r>
            <a:r>
              <a:rPr lang="it-IT"/>
              <a:t> </a:t>
            </a:r>
            <a:r>
              <a:rPr lang="it-IT" err="1"/>
              <a:t>longitudinal</a:t>
            </a:r>
            <a:r>
              <a:rPr lang="it-IT"/>
              <a:t> non-linear patterns in time, and </a:t>
            </a:r>
            <a:r>
              <a:rPr lang="it-IT" err="1"/>
              <a:t>here</a:t>
            </a:r>
            <a:r>
              <a:rPr lang="it-IT"/>
              <a:t> </a:t>
            </a:r>
            <a:r>
              <a:rPr lang="it-IT" err="1"/>
              <a:t>we</a:t>
            </a:r>
            <a:r>
              <a:rPr lang="it-IT"/>
              <a:t> </a:t>
            </a:r>
            <a:r>
              <a:rPr lang="it-IT" err="1"/>
              <a:t>see</a:t>
            </a:r>
            <a:r>
              <a:rPr lang="it-IT"/>
              <a:t> an </a:t>
            </a:r>
            <a:r>
              <a:rPr lang="it-IT" err="1"/>
              <a:t>higher</a:t>
            </a:r>
            <a:r>
              <a:rPr lang="it-IT"/>
              <a:t> </a:t>
            </a:r>
            <a:r>
              <a:rPr lang="it-IT" err="1"/>
              <a:t>coefficient</a:t>
            </a:r>
            <a:r>
              <a:rPr lang="it-IT"/>
              <a:t> for the </a:t>
            </a:r>
            <a:r>
              <a:rPr lang="it-IT" err="1"/>
              <a:t>correlation</a:t>
            </a:r>
            <a:r>
              <a:rPr lang="it-IT"/>
              <a:t> of </a:t>
            </a:r>
            <a:r>
              <a:rPr lang="it-IT" err="1"/>
              <a:t>colony</a:t>
            </a:r>
            <a:r>
              <a:rPr lang="it-IT"/>
              <a:t> </a:t>
            </a:r>
            <a:r>
              <a:rPr lang="it-IT" err="1"/>
              <a:t>loss</a:t>
            </a:r>
            <a:r>
              <a:rPr lang="it-IT"/>
              <a:t> </a:t>
            </a:r>
            <a:r>
              <a:rPr lang="it-IT" err="1"/>
              <a:t>percentage</a:t>
            </a:r>
            <a:r>
              <a:rPr lang="it-IT"/>
              <a:t> with the single </a:t>
            </a:r>
            <a:r>
              <a:rPr lang="it-IT" err="1"/>
              <a:t>stressors</a:t>
            </a:r>
            <a:r>
              <a:rPr lang="it-IT"/>
              <a:t>, in </a:t>
            </a:r>
            <a:r>
              <a:rPr lang="it-IT" err="1"/>
              <a:t>particular</a:t>
            </a:r>
            <a:r>
              <a:rPr lang="it-IT"/>
              <a:t> with </a:t>
            </a:r>
            <a:r>
              <a:rPr lang="it-IT" err="1"/>
              <a:t>unknown</a:t>
            </a:r>
            <a:r>
              <a:rPr lang="it-IT"/>
              <a:t>.</a:t>
            </a:r>
          </a:p>
          <a:p>
            <a:endParaRPr lang="en-US"/>
          </a:p>
          <a:p>
            <a:r>
              <a:rPr lang="en-US"/>
              <a:t>Each state represents a function over time</a:t>
            </a:r>
          </a:p>
          <a:p>
            <a:r>
              <a:rPr lang="en-US" err="1"/>
              <a:t>Spearm</a:t>
            </a:r>
            <a:r>
              <a:rPr lang="en-US"/>
              <a:t> correlation matrix is computed with Modified </a:t>
            </a:r>
            <a:r>
              <a:rPr lang="en-US" err="1"/>
              <a:t>Hypograph</a:t>
            </a:r>
            <a:r>
              <a:rPr lang="en-US"/>
              <a:t> Index (MHI)</a:t>
            </a:r>
          </a:p>
        </p:txBody>
      </p:sp>
    </p:spTree>
    <p:extLst>
      <p:ext uri="{BB962C8B-B14F-4D97-AF65-F5344CB8AC3E}">
        <p14:creationId xmlns:p14="http://schemas.microsoft.com/office/powerpoint/2010/main" val="378341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world’s</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most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devastating</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honey</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bee</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pest</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 and drives changes in virus distribution, prevalence, and virulence.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endParaRPr lang="en-US"/>
          </a:p>
        </p:txBody>
      </p:sp>
    </p:spTree>
    <p:extLst>
      <p:ext uri="{BB962C8B-B14F-4D97-AF65-F5344CB8AC3E}">
        <p14:creationId xmlns:p14="http://schemas.microsoft.com/office/powerpoint/2010/main" val="345456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a:solidFill>
                  <a:srgbClr val="595959"/>
                </a:solidFill>
                <a:effectLst/>
                <a:latin typeface="lato" panose="020F0502020204030203" pitchFamily="34" charset="0"/>
              </a:rPr>
              <a:t>The Varroa mite </a:t>
            </a:r>
            <a:r>
              <a:rPr lang="it-IT" b="0" i="0" err="1">
                <a:solidFill>
                  <a:srgbClr val="595959"/>
                </a:solidFill>
                <a:effectLst/>
                <a:latin typeface="lato" panose="020F0502020204030203" pitchFamily="34" charset="0"/>
              </a:rPr>
              <a:t>is</a:t>
            </a:r>
            <a:r>
              <a:rPr lang="it-IT" b="0" i="0">
                <a:solidFill>
                  <a:srgbClr val="595959"/>
                </a:solidFill>
                <a:effectLst/>
                <a:latin typeface="lato" panose="020F0502020204030203" pitchFamily="34" charset="0"/>
              </a:rPr>
              <a:t> the </a:t>
            </a:r>
            <a:r>
              <a:rPr lang="it-IT" b="0" i="0" err="1">
                <a:solidFill>
                  <a:srgbClr val="595959"/>
                </a:solidFill>
                <a:effectLst/>
                <a:latin typeface="lato" panose="020F0502020204030203" pitchFamily="34" charset="0"/>
              </a:rPr>
              <a:t>world’s</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most</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devastating</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honey</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bee</a:t>
            </a:r>
            <a:r>
              <a:rPr lang="it-IT" b="0" i="0">
                <a:solidFill>
                  <a:srgbClr val="595959"/>
                </a:solidFill>
                <a:effectLst/>
                <a:latin typeface="lato" panose="020F0502020204030203" pitchFamily="34" charset="0"/>
              </a:rPr>
              <a:t> </a:t>
            </a:r>
            <a:r>
              <a:rPr lang="it-IT" b="0" i="0" err="1">
                <a:solidFill>
                  <a:srgbClr val="595959"/>
                </a:solidFill>
                <a:effectLst/>
                <a:latin typeface="lato" panose="020F0502020204030203" pitchFamily="34" charset="0"/>
              </a:rPr>
              <a:t>pest</a:t>
            </a:r>
            <a:r>
              <a:rPr lang="it-IT" b="0" i="0">
                <a:solidFill>
                  <a:srgbClr val="595959"/>
                </a:solidFill>
                <a:effectLst/>
                <a:latin typeface="lato" panose="020F0502020204030203" pitchFamily="34" charset="0"/>
              </a:rPr>
              <a:t>.</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Varroa is a highly efficient vector of honey bee viruses and drives changes in virus distribution, prevalence, and virulence.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b="0" i="0" err="1">
                <a:solidFill>
                  <a:srgbClr val="595959"/>
                </a:solidFill>
                <a:effectLst/>
                <a:latin typeface="lato" panose="020F0502020204030204" pitchFamily="34" charset="0"/>
              </a:rPr>
              <a:t>Colonies</a:t>
            </a:r>
            <a:r>
              <a:rPr lang="it-IT" b="0" i="0">
                <a:solidFill>
                  <a:srgbClr val="595959"/>
                </a:solidFill>
                <a:effectLst/>
                <a:latin typeface="lato" panose="020F0502020204030204" pitchFamily="34" charset="0"/>
              </a:rPr>
              <a:t> with low </a:t>
            </a:r>
            <a:r>
              <a:rPr lang="it-IT" b="0" i="0" err="1">
                <a:solidFill>
                  <a:srgbClr val="595959"/>
                </a:solidFill>
                <a:effectLst/>
                <a:latin typeface="lato" panose="020F0502020204030204" pitchFamily="34" charset="0"/>
              </a:rPr>
              <a:t>infestation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generally</a:t>
            </a:r>
            <a:r>
              <a:rPr lang="it-IT" b="0" i="0">
                <a:solidFill>
                  <a:srgbClr val="595959"/>
                </a:solidFill>
                <a:effectLst/>
                <a:latin typeface="lato" panose="020F0502020204030204" pitchFamily="34" charset="0"/>
              </a:rPr>
              <a:t> show </a:t>
            </a:r>
            <a:r>
              <a:rPr lang="it-IT" b="0" i="0" err="1">
                <a:solidFill>
                  <a:srgbClr val="595959"/>
                </a:solidFill>
                <a:effectLst/>
                <a:latin typeface="lato" panose="020F0502020204030204" pitchFamily="34" charset="0"/>
              </a:rPr>
              <a:t>very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few</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however</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as</a:t>
            </a:r>
            <a:r>
              <a:rPr lang="it-IT" b="0" i="0">
                <a:solidFill>
                  <a:srgbClr val="595959"/>
                </a:solidFill>
                <a:effectLst/>
                <a:latin typeface="lato" panose="020F0502020204030204" pitchFamily="34" charset="0"/>
              </a:rPr>
              <a:t> the mite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increases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become</a:t>
            </a:r>
            <a:r>
              <a:rPr lang="it-IT" b="0" i="0">
                <a:solidFill>
                  <a:srgbClr val="595959"/>
                </a:solidFill>
                <a:effectLst/>
                <a:latin typeface="lato" panose="020F0502020204030204" pitchFamily="34" charset="0"/>
              </a:rPr>
              <a:t> more </a:t>
            </a:r>
            <a:r>
              <a:rPr lang="it-IT" b="0" i="0" err="1">
                <a:solidFill>
                  <a:srgbClr val="595959"/>
                </a:solidFill>
                <a:effectLst/>
                <a:latin typeface="lato" panose="020F0502020204030204" pitchFamily="34" charset="0"/>
              </a:rPr>
              <a:t>apparent</a:t>
            </a:r>
            <a:r>
              <a:rPr lang="it-IT" b="0" i="0">
                <a:solidFill>
                  <a:srgbClr val="595959"/>
                </a:solidFill>
                <a:effectLst/>
                <a:latin typeface="lato" panose="020F0502020204030204" pitchFamily="34" charset="0"/>
              </a:rPr>
              <a:t>. Heavy Varroa mite </a:t>
            </a:r>
            <a:r>
              <a:rPr lang="it-IT" b="0" i="0" err="1">
                <a:solidFill>
                  <a:srgbClr val="595959"/>
                </a:solidFill>
                <a:effectLst/>
                <a:latin typeface="lato" panose="020F0502020204030204" pitchFamily="34" charset="0"/>
              </a:rPr>
              <a:t>infestations</a:t>
            </a:r>
            <a:r>
              <a:rPr lang="it-IT" b="0" i="0">
                <a:solidFill>
                  <a:srgbClr val="595959"/>
                </a:solidFill>
                <a:effectLst/>
                <a:latin typeface="lato" panose="020F0502020204030204" pitchFamily="34" charset="0"/>
              </a:rPr>
              <a:t> can build up in 3–4 </a:t>
            </a:r>
            <a:r>
              <a:rPr lang="it-IT" b="0" i="0" err="1">
                <a:solidFill>
                  <a:srgbClr val="595959"/>
                </a:solidFill>
                <a:effectLst/>
                <a:latin typeface="lato" panose="020F0502020204030204" pitchFamily="34" charset="0"/>
              </a:rPr>
              <a:t>years</a:t>
            </a:r>
            <a:r>
              <a:rPr lang="it-IT" b="0" i="0">
                <a:solidFill>
                  <a:srgbClr val="595959"/>
                </a:solidFill>
                <a:effectLst/>
                <a:latin typeface="lato" panose="020F0502020204030204" pitchFamily="34" charset="0"/>
              </a:rPr>
              <a:t> and cause </a:t>
            </a:r>
            <a:r>
              <a:rPr lang="it-IT" b="0" i="0" err="1">
                <a:solidFill>
                  <a:srgbClr val="595959"/>
                </a:solidFill>
                <a:effectLst/>
                <a:latin typeface="lato" panose="020F0502020204030204" pitchFamily="34" charset="0"/>
              </a:rPr>
              <a:t>scattered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crippled</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crawling</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impaired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flight</a:t>
            </a:r>
            <a:r>
              <a:rPr lang="it-IT" b="0" i="0">
                <a:solidFill>
                  <a:srgbClr val="595959"/>
                </a:solidFill>
                <a:effectLst/>
                <a:latin typeface="lato" panose="020F0502020204030204" pitchFamily="34" charset="0"/>
              </a:rPr>
              <a:t> performance, a </a:t>
            </a:r>
            <a:r>
              <a:rPr lang="it-IT" b="0" i="0" err="1">
                <a:solidFill>
                  <a:srgbClr val="595959"/>
                </a:solidFill>
                <a:effectLst/>
                <a:latin typeface="lato" panose="020F0502020204030204" pitchFamily="34" charset="0"/>
              </a:rPr>
              <a:t>lower</a:t>
            </a:r>
            <a:r>
              <a:rPr lang="it-IT" b="0" i="0">
                <a:solidFill>
                  <a:srgbClr val="595959"/>
                </a:solidFill>
                <a:effectLst/>
                <a:latin typeface="lato" panose="020F0502020204030204" pitchFamily="34" charset="0"/>
              </a:rPr>
              <a:t> rate of </a:t>
            </a:r>
            <a:r>
              <a:rPr lang="it-IT" b="0" i="0" err="1">
                <a:solidFill>
                  <a:srgbClr val="595959"/>
                </a:solidFill>
                <a:effectLst/>
                <a:latin typeface="lato" panose="020F0502020204030204" pitchFamily="34" charset="0"/>
              </a:rPr>
              <a:t>return</a:t>
            </a:r>
            <a:r>
              <a:rPr lang="it-IT" b="0" i="0">
                <a:solidFill>
                  <a:srgbClr val="595959"/>
                </a:solidFill>
                <a:effectLst/>
                <a:latin typeface="lato" panose="020F0502020204030204" pitchFamily="34" charset="0"/>
              </a:rPr>
              <a:t> to the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after </a:t>
            </a:r>
            <a:r>
              <a:rPr lang="it-IT" b="0" i="0" err="1">
                <a:solidFill>
                  <a:srgbClr val="595959"/>
                </a:solidFill>
                <a:effectLst/>
                <a:latin typeface="lato" panose="020F0502020204030204" pitchFamily="34" charset="0"/>
              </a:rPr>
              <a:t>foraging</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lifespan</a:t>
            </a:r>
            <a:r>
              <a:rPr lang="it-IT" b="0" i="0">
                <a:solidFill>
                  <a:srgbClr val="595959"/>
                </a:solidFill>
                <a:effectLst/>
                <a:latin typeface="lato" panose="020F0502020204030204" pitchFamily="34" charset="0"/>
              </a:rPr>
              <a:t> and a </a:t>
            </a:r>
            <a:r>
              <a:rPr lang="it-IT" b="0" i="0" err="1">
                <a:solidFill>
                  <a:srgbClr val="595959"/>
                </a:solidFill>
                <a:effectLst/>
                <a:latin typeface="lato" panose="020F0502020204030204" pitchFamily="34" charset="0"/>
              </a:rPr>
              <a:t>significantly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reduced</a:t>
            </a:r>
            <a:r>
              <a:rPr lang="it-IT" b="0" i="0">
                <a:solidFill>
                  <a:srgbClr val="595959"/>
                </a:solidFill>
                <a:effectLst/>
                <a:latin typeface="lato" panose="020F0502020204030204" pitchFamily="34" charset="0"/>
              </a:rPr>
              <a:t> weight of worker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symptoms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commonly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called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parasitic</a:t>
            </a:r>
            <a:r>
              <a:rPr lang="it-IT" b="0" i="0">
                <a:solidFill>
                  <a:srgbClr val="595959"/>
                </a:solidFill>
                <a:effectLst/>
                <a:latin typeface="lato" panose="020F0502020204030204" pitchFamily="34" charset="0"/>
              </a:rPr>
              <a:t> mite </a:t>
            </a:r>
            <a:r>
              <a:rPr lang="it-IT" b="0" i="0" err="1">
                <a:solidFill>
                  <a:srgbClr val="595959"/>
                </a:solidFill>
                <a:effectLst/>
                <a:latin typeface="lato" panose="020F0502020204030204" pitchFamily="34" charset="0"/>
              </a:rPr>
              <a:t>syndrome</a:t>
            </a:r>
            <a:r>
              <a:rPr lang="it-IT" b="0" i="0">
                <a:solidFill>
                  <a:srgbClr val="595959"/>
                </a:solidFill>
                <a:effectLst/>
                <a:latin typeface="lato" panose="020F0502020204030204" pitchFamily="34" charset="0"/>
              </a:rPr>
              <a:t>, include an </a:t>
            </a:r>
            <a:r>
              <a:rPr lang="it-IT" b="0" i="0" err="1">
                <a:solidFill>
                  <a:srgbClr val="595959"/>
                </a:solidFill>
                <a:effectLst/>
                <a:latin typeface="lato" panose="020F0502020204030204" pitchFamily="34" charset="0"/>
              </a:rPr>
              <a:t>abnormal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brood</a:t>
            </a:r>
            <a:r>
              <a:rPr lang="it-IT" b="0" i="0">
                <a:solidFill>
                  <a:srgbClr val="595959"/>
                </a:solidFill>
                <a:effectLst/>
                <a:latin typeface="lato" panose="020F0502020204030204" pitchFamily="34" charset="0"/>
              </a:rPr>
              <a:t> pattern, </a:t>
            </a:r>
            <a:r>
              <a:rPr lang="it-IT" b="0" i="0" err="1">
                <a:solidFill>
                  <a:srgbClr val="595959"/>
                </a:solidFill>
                <a:effectLst/>
                <a:latin typeface="lato" panose="020F0502020204030204" pitchFamily="34" charset="0"/>
              </a:rPr>
              <a:t>sunken</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chewed</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cappings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larvae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slumped</a:t>
            </a:r>
            <a:r>
              <a:rPr lang="it-IT" b="0" i="0">
                <a:solidFill>
                  <a:srgbClr val="595959"/>
                </a:solidFill>
                <a:effectLst/>
                <a:latin typeface="lato" panose="020F0502020204030204" pitchFamily="34" charset="0"/>
              </a:rPr>
              <a:t> in the bottom or side of the </a:t>
            </a:r>
            <a:r>
              <a:rPr lang="it-IT" b="0" i="0" err="1">
                <a:solidFill>
                  <a:srgbClr val="595959"/>
                </a:solidFill>
                <a:effectLst/>
                <a:latin typeface="lato" panose="020F0502020204030204" pitchFamily="34" charset="0"/>
              </a:rPr>
              <a:t>cell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This</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ultimately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causes</a:t>
            </a:r>
            <a:r>
              <a:rPr lang="it-IT" b="0" i="0">
                <a:solidFill>
                  <a:srgbClr val="595959"/>
                </a:solidFill>
                <a:effectLst/>
                <a:latin typeface="lato" panose="020F0502020204030204" pitchFamily="34" charset="0"/>
              </a:rPr>
              <a:t> a </a:t>
            </a:r>
            <a:r>
              <a:rPr lang="it-IT" b="0" i="0" err="1">
                <a:solidFill>
                  <a:srgbClr val="595959"/>
                </a:solidFill>
                <a:effectLst/>
                <a:latin typeface="lato" panose="020F0502020204030204" pitchFamily="34" charset="0"/>
              </a:rPr>
              <a:t>reduction</a:t>
            </a:r>
            <a:r>
              <a:rPr lang="it-IT" b="0" i="0">
                <a:solidFill>
                  <a:srgbClr val="595959"/>
                </a:solidFill>
                <a:effectLst/>
                <a:latin typeface="lato" panose="020F0502020204030204" pitchFamily="34" charset="0"/>
              </a:rPr>
              <a:t> in the </a:t>
            </a:r>
            <a:r>
              <a:rPr lang="it-IT" b="0" i="0" err="1">
                <a:solidFill>
                  <a:srgbClr val="595959"/>
                </a:solidFill>
                <a:effectLst/>
                <a:latin typeface="lato" panose="020F0502020204030204" pitchFamily="34" charset="0"/>
              </a:rPr>
              <a:t>honey</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bee</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population</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supersedure</a:t>
            </a:r>
            <a:r>
              <a:rPr lang="it-IT" b="0" i="0">
                <a:solidFill>
                  <a:srgbClr val="595959"/>
                </a:solidFill>
                <a:effectLst/>
                <a:latin typeface="lato" panose="020F0502020204030204" pitchFamily="34" charset="0"/>
              </a:rPr>
              <a:t> of queen </a:t>
            </a:r>
            <a:r>
              <a:rPr lang="it-IT" b="0" i="0" err="1">
                <a:solidFill>
                  <a:srgbClr val="595959"/>
                </a:solidFill>
                <a:effectLst/>
                <a:latin typeface="lato" panose="020F0502020204030204" pitchFamily="34" charset="0"/>
              </a:rPr>
              <a:t>bees</a:t>
            </a:r>
            <a:r>
              <a:rPr lang="it-IT" b="0" i="0">
                <a:solidFill>
                  <a:srgbClr val="595959"/>
                </a:solidFill>
                <a:effectLst/>
                <a:latin typeface="lato" panose="020F0502020204030204" pitchFamily="34" charset="0"/>
              </a:rPr>
              <a:t> and </a:t>
            </a:r>
            <a:r>
              <a:rPr lang="it-IT" b="0" i="0" err="1">
                <a:solidFill>
                  <a:srgbClr val="595959"/>
                </a:solidFill>
                <a:effectLst/>
                <a:latin typeface="lato" panose="020F0502020204030204" pitchFamily="34" charset="0"/>
              </a:rPr>
              <a:t>eventual</a:t>
            </a:r>
            <a:r>
              <a:rPr lang="it-IT" b="0" i="0">
                <a:solidFill>
                  <a:srgbClr val="595959"/>
                </a:solidFill>
                <a:effectLst/>
                <a:latin typeface="lato" panose="020F0502020204030204" pitchFamily="34" charset="0"/>
              </a:rPr>
              <a:t> </a:t>
            </a:r>
            <a:r>
              <a:rPr lang="it-IT" b="0" i="0" err="1">
                <a:solidFill>
                  <a:srgbClr val="595959"/>
                </a:solidFill>
                <a:effectLst/>
                <a:latin typeface="lato" panose="020F0502020204030204" pitchFamily="34" charset="0"/>
              </a:rPr>
              <a:t>colony</a:t>
            </a:r>
            <a:r>
              <a:rPr lang="it-IT" b="0" i="0">
                <a:solidFill>
                  <a:srgbClr val="595959"/>
                </a:solidFill>
                <a:effectLst/>
                <a:latin typeface="lato" panose="020F0502020204030204" pitchFamily="34" charset="0"/>
              </a:rPr>
              <a:t> breakdown and </a:t>
            </a:r>
            <a:r>
              <a:rPr lang="it-IT" b="0" i="0" err="1">
                <a:solidFill>
                  <a:srgbClr val="595959"/>
                </a:solidFill>
                <a:effectLst/>
                <a:latin typeface="lato" panose="020F0502020204030204" pitchFamily="34" charset="0"/>
              </a:rPr>
              <a:t>death</a:t>
            </a:r>
            <a:r>
              <a:rPr lang="it-IT" b="0" i="0">
                <a:solidFill>
                  <a:srgbClr val="595959"/>
                </a:solidFill>
                <a:effectLst/>
                <a:latin typeface="lato" panose="020F0502020204030204" pitchFamily="34" charset="0"/>
              </a:rPr>
              <a:t>.</a:t>
            </a:r>
            <a:endParaRPr lang="en-US"/>
          </a:p>
          <a:p>
            <a:endParaRPr lang="en-US"/>
          </a:p>
        </p:txBody>
      </p:sp>
    </p:spTree>
    <p:extLst>
      <p:ext uri="{BB962C8B-B14F-4D97-AF65-F5344CB8AC3E}">
        <p14:creationId xmlns:p14="http://schemas.microsoft.com/office/powerpoint/2010/main" val="799230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i="1"/>
              <a:t>Some </a:t>
            </a:r>
            <a:r>
              <a:rPr lang="it-IT" i="1" err="1"/>
              <a:t>states</a:t>
            </a:r>
            <a:r>
              <a:rPr lang="it-IT" i="1"/>
              <a:t> show a </a:t>
            </a:r>
            <a:r>
              <a:rPr lang="it-IT" i="1" err="1"/>
              <a:t>correlation</a:t>
            </a:r>
            <a:r>
              <a:rPr lang="it-IT" i="1"/>
              <a:t> </a:t>
            </a:r>
            <a:r>
              <a:rPr lang="it-IT" i="1" err="1"/>
              <a:t>between</a:t>
            </a:r>
            <a:r>
              <a:rPr lang="it-IT" i="1"/>
              <a:t> </a:t>
            </a:r>
            <a:r>
              <a:rPr lang="it-IT" i="1" err="1"/>
              <a:t>reductions</a:t>
            </a:r>
            <a:r>
              <a:rPr lang="it-IT" i="1"/>
              <a:t> in </a:t>
            </a:r>
            <a:r>
              <a:rPr lang="it-IT" i="1" err="1"/>
              <a:t>overwintering</a:t>
            </a:r>
            <a:r>
              <a:rPr lang="it-IT" i="1"/>
              <a:t> </a:t>
            </a:r>
            <a:r>
              <a:rPr lang="it-IT" i="1" err="1"/>
              <a:t>honey</a:t>
            </a:r>
            <a:r>
              <a:rPr lang="it-IT" i="1"/>
              <a:t> </a:t>
            </a:r>
            <a:r>
              <a:rPr lang="it-IT" i="1" err="1"/>
              <a:t>bee</a:t>
            </a:r>
            <a:r>
              <a:rPr lang="it-IT" i="1"/>
              <a:t> </a:t>
            </a:r>
            <a:r>
              <a:rPr lang="it-IT" i="1" err="1"/>
              <a:t>populations</a:t>
            </a:r>
            <a:r>
              <a:rPr lang="it-IT" i="1"/>
              <a:t> and Varroa </a:t>
            </a:r>
            <a:r>
              <a:rPr lang="it-IT" i="1" err="1"/>
              <a:t>mites</a:t>
            </a:r>
            <a:endParaRPr lang="it-IT" i="1"/>
          </a:p>
          <a:p>
            <a:endParaRPr lang="it-IT" i="1"/>
          </a:p>
          <a:p>
            <a:r>
              <a:rPr lang="en-US"/>
              <a:t>As we showed in the previous plots and is mentioned in literature, Varroa Mites is the most dangerous and most present stressor in bee colonies. We tried to explore and understand from a qualitative point of view if it really impacts the colony loss drastically more than the other stressors, and indeed we found some states in US with similar patterns </a:t>
            </a:r>
            <a:r>
              <a:rPr lang="en-AU" i="1"/>
              <a:t>in overwintering reductions of bee colonies and number of stressed colonies by Varroa mites. You can see in the plot the trends in New Mexico, the state with the highest peaks in colony loss which correspond to the highest peaks in Varroa.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AU" i="1"/>
              <a:t>This plot may anyway lead to the conclusion that Varroa Mites can always influence the loss by itself, which is against what is said in literature: “</a:t>
            </a:r>
            <a:r>
              <a:rPr lang="en-US" sz="1100" b="1">
                <a:effectLst/>
                <a:latin typeface="Calibri" panose="020F0502020204030204" pitchFamily="34" charset="0"/>
                <a:cs typeface="Calibri" panose="020F0502020204030204" pitchFamily="34" charset="0"/>
              </a:rPr>
              <a:t>no single </a:t>
            </a:r>
            <a:r>
              <a:rPr lang="en-US" sz="1100" b="1">
                <a:latin typeface="Calibri" panose="020F0502020204030204" pitchFamily="34" charset="0"/>
                <a:cs typeface="Calibri" panose="020F0502020204030204" pitchFamily="34" charset="0"/>
              </a:rPr>
              <a:t>stressor</a:t>
            </a:r>
            <a:r>
              <a:rPr lang="en-US" sz="1100" b="1">
                <a:effectLst/>
                <a:latin typeface="Calibri" panose="020F0502020204030204" pitchFamily="34" charset="0"/>
                <a:cs typeface="Calibri" panose="020F0502020204030204" pitchFamily="34" charset="0"/>
              </a:rPr>
              <a:t> alone</a:t>
            </a:r>
            <a:r>
              <a:rPr lang="en-US" sz="1100">
                <a:effectLst/>
                <a:latin typeface="Calibri" panose="020F0502020204030204" pitchFamily="34" charset="0"/>
                <a:cs typeface="Calibri" panose="020F0502020204030204" pitchFamily="34" charset="0"/>
              </a:rPr>
              <a:t> seems to be responsible for the malady”.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Calibri" panose="020F0502020204030204" pitchFamily="34" charset="0"/>
                <a:cs typeface="Calibri" panose="020F0502020204030204" pitchFamily="34" charset="0"/>
              </a:rPr>
              <a:t>And indeed this is confirmed by the </a:t>
            </a:r>
            <a:r>
              <a:rPr lang="en-US" sz="1100" err="1">
                <a:effectLst/>
                <a:latin typeface="Calibri" panose="020F0502020204030204" pitchFamily="34" charset="0"/>
                <a:cs typeface="Calibri" panose="020F0502020204030204" pitchFamily="34" charset="0"/>
              </a:rPr>
              <a:t>Outliergram</a:t>
            </a:r>
            <a:r>
              <a:rPr lang="en-US" sz="1100">
                <a:effectLst/>
                <a:latin typeface="Calibri" panose="020F0502020204030204" pitchFamily="34" charset="0"/>
                <a:cs typeface="Calibri" panose="020F0502020204030204" pitchFamily="34" charset="0"/>
              </a:rPr>
              <a:t> on the right: the case of new Mexico is a special one, this state is the only shape outliers detected studying the functional data of colony loss percentage, so it has a trend and phase variability which is unusual compared to the majority of states in US.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a:effectLst/>
                <a:latin typeface="Calibri" panose="020F0502020204030204" pitchFamily="34" charset="0"/>
                <a:cs typeface="Calibri" panose="020F0502020204030204" pitchFamily="34" charset="0"/>
              </a:rPr>
              <a:t>These analyses confirm that we cannot rely only on Varroa impact but we will need to study the combined effects that the stressors can have on the colony loss with a regression model.</a:t>
            </a:r>
            <a:endParaRPr lang="en-AU" i="1"/>
          </a:p>
          <a:p>
            <a:br>
              <a:rPr lang="en-AU"/>
            </a:br>
            <a:endParaRPr lang="en-US"/>
          </a:p>
        </p:txBody>
      </p:sp>
    </p:spTree>
    <p:extLst>
      <p:ext uri="{BB962C8B-B14F-4D97-AF65-F5344CB8AC3E}">
        <p14:creationId xmlns:p14="http://schemas.microsoft.com/office/powerpoint/2010/main" val="2867396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8029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Functional clustering by univariate (</a:t>
            </a:r>
            <a:r>
              <a:rPr lang="en-US" err="1"/>
              <a:t>fda</a:t>
            </a:r>
            <a:r>
              <a:rPr lang="en-US"/>
              <a:t> cluster)</a:t>
            </a:r>
          </a:p>
          <a:p>
            <a:r>
              <a:rPr lang="en-US"/>
              <a:t>Purple is more or less related to subtropical or Mediterranean climate</a:t>
            </a:r>
          </a:p>
          <a:p>
            <a:r>
              <a:rPr lang="en-US"/>
              <a:t>Green to Continental</a:t>
            </a:r>
          </a:p>
          <a:p>
            <a:r>
              <a:rPr lang="en-US"/>
              <a:t>Orange to Alpine climate</a:t>
            </a:r>
          </a:p>
        </p:txBody>
      </p:sp>
    </p:spTree>
    <p:extLst>
      <p:ext uri="{BB962C8B-B14F-4D97-AF65-F5344CB8AC3E}">
        <p14:creationId xmlns:p14="http://schemas.microsoft.com/office/powerpoint/2010/main" val="3013959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AU"/>
              <a:t>(</a:t>
            </a:r>
            <a:r>
              <a:rPr lang="en-AU" err="1"/>
              <a:t>clust</a:t>
            </a:r>
            <a:r>
              <a:rPr lang="en-AU"/>
              <a:t>. By avg) </a:t>
            </a:r>
          </a:p>
          <a:p>
            <a:r>
              <a:rPr lang="en-AU"/>
              <a:t>Data suggests that 1.varroa mites strike more warmer countries</a:t>
            </a:r>
          </a:p>
          <a:p>
            <a:r>
              <a:rPr lang="en-AU"/>
              <a:t>2. raised seasonal temperatures reinforce autumn Varroa destructor infestation in bee colonies</a:t>
            </a:r>
            <a:br>
              <a:rPr lang="en-AU"/>
            </a:br>
            <a:endParaRPr lang="en-US"/>
          </a:p>
        </p:txBody>
      </p:sp>
    </p:spTree>
    <p:extLst>
      <p:ext uri="{BB962C8B-B14F-4D97-AF65-F5344CB8AC3E}">
        <p14:creationId xmlns:p14="http://schemas.microsoft.com/office/powerpoint/2010/main" val="40946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41078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effectLst/>
                <a:latin typeface="Calibri" panose="020F0502020204030204" pitchFamily="34" charset="0"/>
                <a:cs typeface="Calibri" panose="020F0502020204030204" pitchFamily="34" charset="0"/>
              </a:rPr>
              <a:t>Large-scale losses have occurred in previous years and the entity of lost seemed to be .</a:t>
            </a:r>
          </a:p>
          <a:p>
            <a:endParaRPr lang="en-US"/>
          </a:p>
        </p:txBody>
      </p:sp>
    </p:spTree>
    <p:extLst>
      <p:ext uri="{BB962C8B-B14F-4D97-AF65-F5344CB8AC3E}">
        <p14:creationId xmlns:p14="http://schemas.microsoft.com/office/powerpoint/2010/main" val="3487634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ANOVA (permutational test)</a:t>
            </a:r>
          </a:p>
          <a:p>
            <a:endParaRPr lang="en-US"/>
          </a:p>
          <a:p>
            <a:r>
              <a:rPr lang="it-IT" sz="1100"/>
              <a:t>ANOVA : </a:t>
            </a:r>
            <a:r>
              <a:rPr lang="it-IT" sz="1100" err="1"/>
              <a:t>does</a:t>
            </a:r>
            <a:r>
              <a:rPr lang="it-IT" sz="1100"/>
              <a:t> the cluster by </a:t>
            </a:r>
            <a:r>
              <a:rPr lang="it-IT" sz="1100" err="1"/>
              <a:t>temp</a:t>
            </a:r>
            <a:r>
              <a:rPr lang="it-IT" sz="1100"/>
              <a:t> min </a:t>
            </a:r>
            <a:r>
              <a:rPr lang="it-IT" sz="1100" err="1"/>
              <a:t>have</a:t>
            </a:r>
            <a:r>
              <a:rPr lang="it-IT" sz="1100"/>
              <a:t> an impact on the </a:t>
            </a:r>
            <a:r>
              <a:rPr lang="it-IT" sz="1100" err="1"/>
              <a:t>colony</a:t>
            </a:r>
            <a:r>
              <a:rPr lang="it-IT" sz="1100"/>
              <a:t> </a:t>
            </a:r>
            <a:r>
              <a:rPr lang="it-IT" sz="1100" err="1"/>
              <a:t>loss</a:t>
            </a:r>
            <a:r>
              <a:rPr lang="it-IT" sz="1100"/>
              <a:t>?</a:t>
            </a:r>
            <a:endParaRPr lang="en-US" sz="1100"/>
          </a:p>
          <a:p>
            <a:r>
              <a:rPr lang="it-IT" sz="1100"/>
              <a:t>H0:τi=0 ∀i vs H1:∃τi≠0  i∈{1,2,3}</a:t>
            </a:r>
            <a:br>
              <a:rPr lang="it-IT" sz="1100"/>
            </a:br>
            <a:br>
              <a:rPr lang="it-IT" sz="1100"/>
            </a:br>
            <a:r>
              <a:rPr lang="it-IT" sz="1100"/>
              <a:t>The </a:t>
            </a:r>
            <a:r>
              <a:rPr lang="it-IT" sz="1100" err="1"/>
              <a:t>anova</a:t>
            </a:r>
            <a:r>
              <a:rPr lang="it-IT" sz="1100"/>
              <a:t> </a:t>
            </a:r>
            <a:r>
              <a:rPr lang="it-IT" sz="1100" err="1"/>
              <a:t>is</a:t>
            </a:r>
            <a:r>
              <a:rPr lang="it-IT" sz="1100"/>
              <a:t> </a:t>
            </a:r>
            <a:r>
              <a:rPr lang="it-IT" sz="1100" err="1"/>
              <a:t>significant</a:t>
            </a:r>
            <a:r>
              <a:rPr lang="it-IT" sz="1100"/>
              <a:t> </a:t>
            </a:r>
            <a:r>
              <a:rPr lang="it-IT" sz="1100" err="1"/>
              <a:t>if</a:t>
            </a:r>
            <a:r>
              <a:rPr lang="it-IT" sz="1100"/>
              <a:t> </a:t>
            </a:r>
            <a:r>
              <a:rPr lang="it-IT" sz="1100" err="1"/>
              <a:t>we</a:t>
            </a:r>
            <a:r>
              <a:rPr lang="it-IT" sz="1100"/>
              <a:t> </a:t>
            </a:r>
            <a:r>
              <a:rPr lang="it-IT" sz="1100" err="1"/>
              <a:t>consider</a:t>
            </a:r>
            <a:r>
              <a:rPr lang="it-IT" sz="1100"/>
              <a:t> just the quarter with low </a:t>
            </a:r>
            <a:r>
              <a:rPr lang="it-IT" sz="1100" err="1"/>
              <a:t>temperatures</a:t>
            </a:r>
            <a:r>
              <a:rPr lang="it-IT" sz="1100"/>
              <a:t>.</a:t>
            </a:r>
            <a:endParaRPr lang="en-US" sz="1100"/>
          </a:p>
          <a:p>
            <a:r>
              <a:rPr lang="it-IT" sz="1100"/>
              <a:t>                          </a:t>
            </a:r>
            <a:endParaRPr lang="en-US" sz="1100"/>
          </a:p>
          <a:p>
            <a:r>
              <a:rPr lang="it-IT" sz="1100" err="1"/>
              <a:t>we</a:t>
            </a:r>
            <a:r>
              <a:rPr lang="it-IT" sz="1100"/>
              <a:t> can state </a:t>
            </a:r>
            <a:r>
              <a:rPr lang="it-IT" sz="1100" err="1"/>
              <a:t>that</a:t>
            </a:r>
            <a:r>
              <a:rPr lang="it-IT" sz="1100"/>
              <a:t> the </a:t>
            </a:r>
            <a:r>
              <a:rPr lang="it-IT" sz="1100" err="1"/>
              <a:t>loss</a:t>
            </a:r>
            <a:r>
              <a:rPr lang="it-IT" sz="1100"/>
              <a:t> of </a:t>
            </a:r>
            <a:r>
              <a:rPr lang="it-IT" sz="1100" err="1"/>
              <a:t>bees</a:t>
            </a:r>
            <a:r>
              <a:rPr lang="it-IT" sz="1100"/>
              <a:t> </a:t>
            </a:r>
            <a:r>
              <a:rPr lang="it-IT" sz="1100" err="1"/>
              <a:t>is</a:t>
            </a:r>
            <a:r>
              <a:rPr lang="it-IT" sz="1100"/>
              <a:t> </a:t>
            </a:r>
            <a:r>
              <a:rPr lang="it-IT" sz="1100" err="1"/>
              <a:t>lower</a:t>
            </a:r>
            <a:r>
              <a:rPr lang="it-IT" sz="1100"/>
              <a:t> in the cluster with the </a:t>
            </a:r>
            <a:r>
              <a:rPr lang="it-IT" sz="1100" err="1"/>
              <a:t>lowest</a:t>
            </a:r>
            <a:r>
              <a:rPr lang="it-IT" sz="1100"/>
              <a:t> </a:t>
            </a:r>
            <a:r>
              <a:rPr lang="it-IT" sz="1100" err="1"/>
              <a:t>temp</a:t>
            </a:r>
            <a:r>
              <a:rPr lang="it-IT" sz="1100"/>
              <a:t> min </a:t>
            </a:r>
            <a:endParaRPr lang="en-US" sz="1100"/>
          </a:p>
          <a:p>
            <a:endParaRPr lang="en-US"/>
          </a:p>
        </p:txBody>
      </p:sp>
    </p:spTree>
    <p:extLst>
      <p:ext uri="{BB962C8B-B14F-4D97-AF65-F5344CB8AC3E}">
        <p14:creationId xmlns:p14="http://schemas.microsoft.com/office/powerpoint/2010/main" val="2188984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1547915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a:buNone/>
            </a:pPr>
            <a:r>
              <a:rPr lang="en-US" err="1">
                <a:latin typeface="Calibri"/>
                <a:cs typeface="Calibri"/>
              </a:rPr>
              <a:t>Autunno</a:t>
            </a:r>
            <a:r>
              <a:rPr lang="en-US">
                <a:latin typeface="Calibri"/>
                <a:cs typeface="Calibri"/>
              </a:rPr>
              <a:t>: se </a:t>
            </a:r>
            <a:r>
              <a:rPr lang="en-US" err="1">
                <a:latin typeface="Calibri"/>
                <a:cs typeface="Calibri"/>
              </a:rPr>
              <a:t>sono</a:t>
            </a:r>
            <a:r>
              <a:rPr lang="en-US">
                <a:latin typeface="Calibri"/>
                <a:cs typeface="Calibri"/>
              </a:rPr>
              <a:t> </a:t>
            </a:r>
            <a:r>
              <a:rPr lang="en-US" err="1">
                <a:latin typeface="Calibri"/>
                <a:cs typeface="Calibri"/>
              </a:rPr>
              <a:t>troppo</a:t>
            </a:r>
            <a:r>
              <a:rPr lang="en-US">
                <a:latin typeface="Calibri"/>
                <a:cs typeface="Calibri"/>
              </a:rPr>
              <a:t> </a:t>
            </a:r>
            <a:r>
              <a:rPr lang="en-US" err="1">
                <a:latin typeface="Calibri"/>
                <a:cs typeface="Calibri"/>
              </a:rPr>
              <a:t>caldi</a:t>
            </a:r>
            <a:r>
              <a:rPr lang="en-US">
                <a:latin typeface="Calibri"/>
                <a:cs typeface="Calibri"/>
              </a:rPr>
              <a:t>, le </a:t>
            </a:r>
            <a:r>
              <a:rPr lang="en-US" err="1">
                <a:latin typeface="Calibri"/>
                <a:cs typeface="Calibri"/>
              </a:rPr>
              <a:t>api</a:t>
            </a:r>
            <a:r>
              <a:rPr lang="en-US">
                <a:latin typeface="Calibri"/>
                <a:cs typeface="Calibri"/>
              </a:rPr>
              <a:t> </a:t>
            </a:r>
            <a:r>
              <a:rPr lang="en-US" err="1">
                <a:latin typeface="Calibri"/>
                <a:cs typeface="Calibri"/>
              </a:rPr>
              <a:t>sono</a:t>
            </a:r>
            <a:r>
              <a:rPr lang="en-US">
                <a:latin typeface="Calibri"/>
                <a:cs typeface="Calibri"/>
              </a:rPr>
              <a:t> </a:t>
            </a:r>
            <a:r>
              <a:rPr lang="en-US" err="1">
                <a:latin typeface="Calibri"/>
                <a:cs typeface="Calibri"/>
              </a:rPr>
              <a:t>troppo</a:t>
            </a:r>
            <a:r>
              <a:rPr lang="en-US">
                <a:latin typeface="Calibri"/>
                <a:cs typeface="Calibri"/>
              </a:rPr>
              <a:t> </a:t>
            </a:r>
            <a:r>
              <a:rPr lang="en-US" err="1">
                <a:latin typeface="Calibri"/>
                <a:cs typeface="Calibri"/>
              </a:rPr>
              <a:t>attive</a:t>
            </a:r>
            <a:r>
              <a:rPr lang="en-US">
                <a:latin typeface="Calibri"/>
                <a:cs typeface="Calibri"/>
              </a:rPr>
              <a:t> -&gt; </a:t>
            </a:r>
            <a:r>
              <a:rPr lang="en-US" err="1">
                <a:latin typeface="Calibri"/>
                <a:cs typeface="Calibri"/>
              </a:rPr>
              <a:t>stacncano</a:t>
            </a:r>
            <a:r>
              <a:rPr lang="en-US">
                <a:latin typeface="Calibri"/>
                <a:cs typeface="Calibri"/>
              </a:rPr>
              <a:t> e </a:t>
            </a:r>
            <a:r>
              <a:rPr lang="en-US" err="1">
                <a:latin typeface="Calibri"/>
                <a:cs typeface="Calibri"/>
              </a:rPr>
              <a:t>consumano</a:t>
            </a:r>
            <a:r>
              <a:rPr lang="en-US">
                <a:latin typeface="Calibri"/>
                <a:cs typeface="Calibri"/>
              </a:rPr>
              <a:t> </a:t>
            </a:r>
            <a:r>
              <a:rPr lang="en-US" err="1">
                <a:latin typeface="Calibri"/>
                <a:cs typeface="Calibri"/>
              </a:rPr>
              <a:t>provviste</a:t>
            </a:r>
            <a:r>
              <a:rPr lang="en-US">
                <a:latin typeface="Calibri"/>
                <a:cs typeface="Calibri"/>
              </a:rPr>
              <a:t> e </a:t>
            </a:r>
            <a:r>
              <a:rPr lang="en-US" err="1">
                <a:latin typeface="Calibri"/>
                <a:cs typeface="Calibri"/>
              </a:rPr>
              <a:t>quindi</a:t>
            </a:r>
            <a:r>
              <a:rPr lang="en-US">
                <a:latin typeface="Calibri"/>
                <a:cs typeface="Calibri"/>
              </a:rPr>
              <a:t> </a:t>
            </a:r>
            <a:r>
              <a:rPr lang="en-US" err="1">
                <a:latin typeface="Calibri"/>
                <a:cs typeface="Calibri"/>
              </a:rPr>
              <a:t>inverni</a:t>
            </a:r>
            <a:r>
              <a:rPr lang="en-US">
                <a:latin typeface="Calibri"/>
                <a:cs typeface="Calibri"/>
              </a:rPr>
              <a:t> </a:t>
            </a:r>
            <a:r>
              <a:rPr lang="en-US" err="1">
                <a:latin typeface="Calibri"/>
                <a:cs typeface="Calibri"/>
              </a:rPr>
              <a:t>stanchi</a:t>
            </a:r>
            <a:r>
              <a:rPr lang="en-US">
                <a:latin typeface="Calibri"/>
                <a:cs typeface="Calibri"/>
              </a:rPr>
              <a:t> senza </a:t>
            </a:r>
            <a:r>
              <a:rPr lang="en-US" err="1">
                <a:latin typeface="Calibri"/>
                <a:cs typeface="Calibri"/>
              </a:rPr>
              <a:t>provviste</a:t>
            </a:r>
            <a:r>
              <a:rPr lang="en-US">
                <a:latin typeface="Calibri"/>
                <a:cs typeface="Calibri"/>
              </a:rPr>
              <a:t> </a:t>
            </a:r>
          </a:p>
          <a:p>
            <a:pPr>
              <a:buNone/>
            </a:pPr>
            <a:r>
              <a:rPr lang="en-US" err="1">
                <a:latin typeface="Calibri"/>
                <a:cs typeface="Calibri"/>
              </a:rPr>
              <a:t>Inverno</a:t>
            </a:r>
            <a:r>
              <a:rPr lang="en-US">
                <a:latin typeface="Calibri"/>
                <a:cs typeface="Calibri"/>
              </a:rPr>
              <a:t>: se ci </a:t>
            </a:r>
            <a:r>
              <a:rPr lang="en-US" err="1">
                <a:latin typeface="Calibri"/>
                <a:cs typeface="Calibri"/>
              </a:rPr>
              <a:t>sono</a:t>
            </a:r>
            <a:r>
              <a:rPr lang="en-US">
                <a:latin typeface="Calibri"/>
                <a:cs typeface="Calibri"/>
              </a:rPr>
              <a:t> un po' di </a:t>
            </a:r>
            <a:r>
              <a:rPr lang="en-US" err="1">
                <a:latin typeface="Calibri"/>
                <a:cs typeface="Calibri"/>
              </a:rPr>
              <a:t>giorni</a:t>
            </a:r>
            <a:r>
              <a:rPr lang="en-US">
                <a:latin typeface="Calibri"/>
                <a:cs typeface="Calibri"/>
              </a:rPr>
              <a:t> </a:t>
            </a:r>
            <a:r>
              <a:rPr lang="en-US" err="1">
                <a:latin typeface="Calibri"/>
                <a:cs typeface="Calibri"/>
              </a:rPr>
              <a:t>caldi</a:t>
            </a:r>
            <a:r>
              <a:rPr lang="en-US">
                <a:latin typeface="Calibri"/>
                <a:cs typeface="Calibri"/>
              </a:rPr>
              <a:t> </a:t>
            </a:r>
            <a:r>
              <a:rPr lang="en-US" err="1">
                <a:latin typeface="Calibri"/>
                <a:cs typeface="Calibri"/>
              </a:rPr>
              <a:t>meglio</a:t>
            </a:r>
            <a:r>
              <a:rPr lang="en-US">
                <a:latin typeface="Calibri"/>
                <a:cs typeface="Calibri"/>
              </a:rPr>
              <a:t> </a:t>
            </a:r>
            <a:r>
              <a:rPr lang="en-US" err="1">
                <a:latin typeface="Calibri"/>
                <a:cs typeface="Calibri"/>
              </a:rPr>
              <a:t>così</a:t>
            </a:r>
            <a:r>
              <a:rPr lang="en-US">
                <a:latin typeface="Calibri"/>
                <a:cs typeface="Calibri"/>
              </a:rPr>
              <a:t> le </a:t>
            </a:r>
            <a:r>
              <a:rPr lang="en-US" err="1">
                <a:latin typeface="Calibri"/>
                <a:cs typeface="Calibri"/>
              </a:rPr>
              <a:t>api</a:t>
            </a:r>
            <a:r>
              <a:rPr lang="en-US">
                <a:latin typeface="Calibri"/>
                <a:cs typeface="Calibri"/>
              </a:rPr>
              <a:t> </a:t>
            </a:r>
            <a:r>
              <a:rPr lang="en-US" err="1">
                <a:latin typeface="Calibri"/>
                <a:cs typeface="Calibri"/>
              </a:rPr>
              <a:t>possono</a:t>
            </a:r>
            <a:r>
              <a:rPr lang="en-US">
                <a:latin typeface="Calibri"/>
                <a:cs typeface="Calibri"/>
              </a:rPr>
              <a:t> </a:t>
            </a:r>
            <a:r>
              <a:rPr lang="en-US" err="1">
                <a:latin typeface="Calibri"/>
                <a:cs typeface="Calibri"/>
              </a:rPr>
              <a:t>andare</a:t>
            </a:r>
            <a:r>
              <a:rPr lang="en-US">
                <a:latin typeface="Calibri"/>
                <a:cs typeface="Calibri"/>
              </a:rPr>
              <a:t> </a:t>
            </a:r>
            <a:r>
              <a:rPr lang="en-US" err="1">
                <a:latin typeface="Calibri"/>
                <a:cs typeface="Calibri"/>
              </a:rPr>
              <a:t>fuori</a:t>
            </a:r>
            <a:r>
              <a:rPr lang="en-US">
                <a:latin typeface="Calibri"/>
                <a:cs typeface="Calibri"/>
              </a:rPr>
              <a:t> e </a:t>
            </a:r>
            <a:r>
              <a:rPr lang="en-US" err="1">
                <a:latin typeface="Calibri"/>
                <a:cs typeface="Calibri"/>
              </a:rPr>
              <a:t>mantenere</a:t>
            </a:r>
            <a:r>
              <a:rPr lang="en-US">
                <a:latin typeface="Calibri"/>
                <a:cs typeface="Calibri"/>
              </a:rPr>
              <a:t> </a:t>
            </a:r>
            <a:r>
              <a:rPr lang="en-US" err="1">
                <a:latin typeface="Calibri"/>
                <a:cs typeface="Calibri"/>
              </a:rPr>
              <a:t>pulito</a:t>
            </a:r>
            <a:r>
              <a:rPr lang="en-US">
                <a:latin typeface="Calibri"/>
                <a:cs typeface="Calibri"/>
              </a:rPr>
              <a:t> </a:t>
            </a:r>
            <a:r>
              <a:rPr lang="en-US" err="1">
                <a:latin typeface="Calibri"/>
                <a:cs typeface="Calibri"/>
              </a:rPr>
              <a:t>alveare</a:t>
            </a:r>
            <a:r>
              <a:rPr lang="en-US">
                <a:latin typeface="Calibri"/>
                <a:cs typeface="Calibri"/>
              </a:rPr>
              <a:t> -&gt; ridotto </a:t>
            </a:r>
            <a:r>
              <a:rPr lang="en-US" err="1">
                <a:latin typeface="Calibri"/>
                <a:cs typeface="Calibri"/>
              </a:rPr>
              <a:t>rischio</a:t>
            </a:r>
            <a:r>
              <a:rPr lang="en-US">
                <a:latin typeface="Calibri"/>
                <a:cs typeface="Calibri"/>
              </a:rPr>
              <a:t> di </a:t>
            </a:r>
            <a:r>
              <a:rPr lang="en-US" err="1">
                <a:latin typeface="Calibri"/>
                <a:cs typeface="Calibri"/>
              </a:rPr>
              <a:t>infezioni</a:t>
            </a:r>
            <a:endParaRPr lang="en-US">
              <a:latin typeface="Calibri"/>
              <a:cs typeface="Calibri"/>
            </a:endParaRPr>
          </a:p>
          <a:p>
            <a:pPr>
              <a:buNone/>
            </a:pPr>
            <a:endParaRPr lang="en-US">
              <a:latin typeface="Calibri"/>
              <a:cs typeface="Calibri"/>
            </a:endParaRPr>
          </a:p>
          <a:p>
            <a:pPr>
              <a:buNone/>
            </a:pPr>
            <a:endParaRPr lang="en-US">
              <a:latin typeface="Calibri"/>
              <a:cs typeface="Calibri"/>
            </a:endParaRPr>
          </a:p>
          <a:p>
            <a:pPr>
              <a:buNone/>
            </a:pPr>
            <a:r>
              <a:rPr lang="en-US">
                <a:latin typeface="Calibri"/>
                <a:cs typeface="Calibri"/>
              </a:rPr>
              <a:t>- Cluster by temp min</a:t>
            </a:r>
          </a:p>
        </p:txBody>
      </p:sp>
    </p:spTree>
    <p:extLst>
      <p:ext uri="{BB962C8B-B14F-4D97-AF65-F5344CB8AC3E}">
        <p14:creationId xmlns:p14="http://schemas.microsoft.com/office/powerpoint/2010/main" val="2883731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en-US"/>
              <a:t>Non la </a:t>
            </a:r>
            <a:r>
              <a:rPr lang="en-US" err="1"/>
              <a:t>mettiamo</a:t>
            </a:r>
            <a:endParaRPr lang="en-US"/>
          </a:p>
        </p:txBody>
      </p:sp>
    </p:spTree>
    <p:extLst>
      <p:ext uri="{BB962C8B-B14F-4D97-AF65-F5344CB8AC3E}">
        <p14:creationId xmlns:p14="http://schemas.microsoft.com/office/powerpoint/2010/main" val="97281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121471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err="1"/>
              <a:t>Conformal</a:t>
            </a:r>
            <a:r>
              <a:rPr lang="it-IT"/>
              <a:t> </a:t>
            </a:r>
            <a:r>
              <a:rPr lang="it-IT" err="1"/>
              <a:t>prediction</a:t>
            </a:r>
            <a:r>
              <a:rPr lang="it-IT"/>
              <a:t>: stimare andamento futuro dell’andamento di morte</a:t>
            </a:r>
          </a:p>
          <a:p>
            <a:r>
              <a:rPr lang="it-IT"/>
              <a:t>Survival Analysis: check the cumulative </a:t>
            </a:r>
            <a:r>
              <a:rPr lang="it-IT" err="1"/>
              <a:t>percentage</a:t>
            </a:r>
            <a:r>
              <a:rPr lang="it-IT"/>
              <a:t> </a:t>
            </a:r>
            <a:r>
              <a:rPr lang="it-IT" err="1"/>
              <a:t>decrease</a:t>
            </a:r>
            <a:r>
              <a:rPr lang="it-IT"/>
              <a:t> in the </a:t>
            </a:r>
            <a:r>
              <a:rPr lang="it-IT" err="1"/>
              <a:t>population</a:t>
            </a:r>
            <a:r>
              <a:rPr lang="it-IT"/>
              <a:t> and </a:t>
            </a:r>
            <a:r>
              <a:rPr lang="it-IT" err="1"/>
              <a:t>as</a:t>
            </a:r>
            <a:r>
              <a:rPr lang="it-IT"/>
              <a:t> event of </a:t>
            </a:r>
            <a:r>
              <a:rPr lang="it-IT" err="1"/>
              <a:t>death</a:t>
            </a:r>
            <a:r>
              <a:rPr lang="it-IT"/>
              <a:t> </a:t>
            </a:r>
            <a:r>
              <a:rPr lang="it-IT" err="1"/>
              <a:t>we</a:t>
            </a:r>
            <a:r>
              <a:rPr lang="it-IT"/>
              <a:t> </a:t>
            </a:r>
            <a:r>
              <a:rPr lang="it-IT" err="1"/>
              <a:t>consider</a:t>
            </a:r>
            <a:r>
              <a:rPr lang="it-IT"/>
              <a:t> </a:t>
            </a:r>
            <a:r>
              <a:rPr lang="it-IT" err="1"/>
              <a:t>when</a:t>
            </a:r>
            <a:r>
              <a:rPr lang="it-IT"/>
              <a:t> </a:t>
            </a:r>
            <a:r>
              <a:rPr lang="it-IT" err="1"/>
              <a:t>this</a:t>
            </a:r>
            <a:r>
              <a:rPr lang="it-IT"/>
              <a:t> </a:t>
            </a:r>
            <a:r>
              <a:rPr lang="it-IT" err="1"/>
              <a:t>decrease</a:t>
            </a:r>
            <a:r>
              <a:rPr lang="it-IT"/>
              <a:t> </a:t>
            </a:r>
            <a:r>
              <a:rPr lang="it-IT" err="1"/>
              <a:t>goes</a:t>
            </a:r>
            <a:r>
              <a:rPr lang="it-IT"/>
              <a:t> </a:t>
            </a:r>
            <a:r>
              <a:rPr lang="it-IT" err="1"/>
              <a:t>below</a:t>
            </a:r>
            <a:r>
              <a:rPr lang="it-IT"/>
              <a:t> 10%.</a:t>
            </a:r>
          </a:p>
          <a:p>
            <a:endParaRPr lang="it-IT"/>
          </a:p>
        </p:txBody>
      </p:sp>
    </p:spTree>
    <p:extLst>
      <p:ext uri="{BB962C8B-B14F-4D97-AF65-F5344CB8AC3E}">
        <p14:creationId xmlns:p14="http://schemas.microsoft.com/office/powerpoint/2010/main" val="43586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Data are obtained through a survey</a:t>
            </a:r>
          </a:p>
          <a:p>
            <a:pPr>
              <a:buNone/>
            </a:pPr>
            <a:endParaRPr lang="en-US"/>
          </a:p>
          <a:p>
            <a:pPr>
              <a:buNone/>
            </a:pPr>
            <a:r>
              <a:rPr lang="en-US"/>
              <a:t>While some colonies in the U.S. are primarily honey producing colonies and usually remain in one state, other colonies are primarily used for pollination purposes. Pollinating colonies are moved from state to state throughout the year following the crops that need to be pollinated. Therefore, the maximum number of colonies in a state can vary widely during a quarter and throughout the year. For example, on an individual record level an operation could not have any colonies in North Dakota at the beginning of a quarter because all of their colonies are in California for almond pollination. But during the middle of the quarter the almond pollination season ends and the colonies are moved back to North Dakota.</a:t>
            </a:r>
            <a:endParaRPr lang="it-IT"/>
          </a:p>
        </p:txBody>
      </p:sp>
    </p:spTree>
    <p:extLst>
      <p:ext uri="{BB962C8B-B14F-4D97-AF65-F5344CB8AC3E}">
        <p14:creationId xmlns:p14="http://schemas.microsoft.com/office/powerpoint/2010/main" val="82195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243023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First of all, we wanted to find out if there was a season or a year where the loss of colonies was particularly high.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Later, we will try to understand what generated these significantly higher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In particular, we performed a </a:t>
            </a:r>
            <a:r>
              <a:rPr lang="it-IT"/>
              <a:t>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a:p>
        </p:txBody>
      </p:sp>
    </p:spTree>
    <p:extLst>
      <p:ext uri="{BB962C8B-B14F-4D97-AF65-F5344CB8AC3E}">
        <p14:creationId xmlns:p14="http://schemas.microsoft.com/office/powerpoint/2010/main" val="7729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First of all, we wanted to find out if there was a season or a year where the loss of colonies was particularly high.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Later, we will try to understand what generated these significantly higher losses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In particular, we performed a LOCAL PERMUTATIONAL TEST FOR DIFFERENCE IN COLONY LOST PCT POPULATION BETWEEN SUMMER AND WINTER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We can see in grey the years where there is high statistical evidence that the losses are different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On the left, we can see the boxplot of these years for the first 2 quarters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noProof="0"/>
              <a:t>Performing a two-sample paired multivariate permutation test on only these years, there is statistical evidence to state that the loss is higher in the quarter Q1 (January-March) rather than in Q2 (April-June)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t-IT"/>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a:p>
        </p:txBody>
      </p:sp>
    </p:spTree>
    <p:extLst>
      <p:ext uri="{BB962C8B-B14F-4D97-AF65-F5344CB8AC3E}">
        <p14:creationId xmlns:p14="http://schemas.microsoft.com/office/powerpoint/2010/main" val="3036405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a:latin typeface="Calibri" panose="020F0502020204030204" pitchFamily="34" charset="0"/>
                <a:cs typeface="Calibri" panose="020F0502020204030204" pitchFamily="34" charset="0"/>
              </a:rPr>
              <a:t>The winter cluster </a:t>
            </a:r>
            <a:r>
              <a:rPr lang="it-IT" err="1">
                <a:latin typeface="Calibri" panose="020F0502020204030204" pitchFamily="34" charset="0"/>
                <a:cs typeface="Calibri" panose="020F0502020204030204" pitchFamily="34" charset="0"/>
              </a:rPr>
              <a:t>becomes</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tighter</a:t>
            </a:r>
            <a:r>
              <a:rPr lang="it-IT">
                <a:latin typeface="Calibri" panose="020F0502020204030204" pitchFamily="34" charset="0"/>
                <a:cs typeface="Calibri" panose="020F0502020204030204" pitchFamily="34" charset="0"/>
              </a:rPr>
              <a:t> and more compact </a:t>
            </a:r>
            <a:r>
              <a:rPr lang="it-IT" err="1">
                <a:latin typeface="Calibri" panose="020F0502020204030204" pitchFamily="34" charset="0"/>
                <a:cs typeface="Calibri" panose="020F0502020204030204" pitchFamily="34" charset="0"/>
              </a:rPr>
              <a:t>as</a:t>
            </a:r>
            <a:r>
              <a:rPr lang="it-IT">
                <a:latin typeface="Calibri" panose="020F0502020204030204" pitchFamily="34" charset="0"/>
                <a:cs typeface="Calibri" panose="020F0502020204030204" pitchFamily="34" charset="0"/>
              </a:rPr>
              <a:t> the ambient temperature drops </a:t>
            </a:r>
            <a:r>
              <a:rPr lang="it-IT" err="1">
                <a:latin typeface="Calibri" panose="020F0502020204030204" pitchFamily="34" charset="0"/>
                <a:cs typeface="Calibri" panose="020F0502020204030204" pitchFamily="34" charset="0"/>
              </a:rPr>
              <a:t>further</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Regardless</a:t>
            </a:r>
            <a:r>
              <a:rPr lang="it-IT">
                <a:latin typeface="Calibri" panose="020F0502020204030204" pitchFamily="34" charset="0"/>
                <a:cs typeface="Calibri" panose="020F0502020204030204" pitchFamily="34" charset="0"/>
              </a:rPr>
              <a:t> of </a:t>
            </a:r>
            <a:r>
              <a:rPr lang="it-IT" err="1">
                <a:latin typeface="Calibri" panose="020F0502020204030204" pitchFamily="34" charset="0"/>
                <a:cs typeface="Calibri" panose="020F0502020204030204" pitchFamily="34" charset="0"/>
              </a:rPr>
              <a:t>weather</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conditions</a:t>
            </a:r>
            <a:r>
              <a:rPr lang="it-IT">
                <a:latin typeface="Calibri" panose="020F0502020204030204" pitchFamily="34" charset="0"/>
                <a:cs typeface="Calibri" panose="020F0502020204030204" pitchFamily="34" charset="0"/>
              </a:rPr>
              <a:t>, the </a:t>
            </a:r>
            <a:r>
              <a:rPr lang="it-IT" err="1">
                <a:latin typeface="Calibri" panose="020F0502020204030204" pitchFamily="34" charset="0"/>
                <a:cs typeface="Calibri" panose="020F0502020204030204" pitchFamily="34" charset="0"/>
              </a:rPr>
              <a:t>temperatures</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within</a:t>
            </a:r>
            <a:r>
              <a:rPr lang="it-IT">
                <a:latin typeface="Calibri" panose="020F0502020204030204" pitchFamily="34" charset="0"/>
                <a:cs typeface="Calibri" panose="020F0502020204030204" pitchFamily="34" charset="0"/>
              </a:rPr>
              <a:t> the winter cluster stay </a:t>
            </a:r>
            <a:r>
              <a:rPr lang="it-IT" err="1">
                <a:latin typeface="Calibri" panose="020F0502020204030204" pitchFamily="34" charset="0"/>
                <a:cs typeface="Calibri" panose="020F0502020204030204" pitchFamily="34" charset="0"/>
              </a:rPr>
              <a:t>very</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warm</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at</a:t>
            </a:r>
            <a:r>
              <a:rPr lang="it-IT">
                <a:latin typeface="Calibri" panose="020F0502020204030204" pitchFamily="34" charset="0"/>
                <a:cs typeface="Calibri" panose="020F0502020204030204" pitchFamily="34" charset="0"/>
              </a:rPr>
              <a:t> ca. 25-30°C.</a:t>
            </a:r>
          </a:p>
          <a:p>
            <a:endParaRPr lang="en-US"/>
          </a:p>
        </p:txBody>
      </p:sp>
    </p:spTree>
    <p:extLst>
      <p:ext uri="{BB962C8B-B14F-4D97-AF65-F5344CB8AC3E}">
        <p14:creationId xmlns:p14="http://schemas.microsoft.com/office/powerpoint/2010/main" val="373973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en-US"/>
          </a:p>
        </p:txBody>
      </p:sp>
    </p:spTree>
    <p:extLst>
      <p:ext uri="{BB962C8B-B14F-4D97-AF65-F5344CB8AC3E}">
        <p14:creationId xmlns:p14="http://schemas.microsoft.com/office/powerpoint/2010/main" val="1540440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a:t>In general, </a:t>
            </a:r>
            <a:r>
              <a:rPr lang="it-IT" err="1"/>
              <a:t>Spearman</a:t>
            </a:r>
            <a:r>
              <a:rPr lang="it-IT"/>
              <a:t> </a:t>
            </a:r>
            <a:r>
              <a:rPr lang="it-IT" err="1">
                <a:latin typeface="Calibri" panose="020F0502020204030204" pitchFamily="34" charset="0"/>
                <a:cs typeface="Calibri" panose="020F0502020204030204" pitchFamily="34" charset="0"/>
              </a:rPr>
              <a:t>Correlations</a:t>
            </a:r>
            <a:r>
              <a:rPr lang="it-IT">
                <a:latin typeface="Calibri" panose="020F0502020204030204" pitchFamily="34" charset="0"/>
                <a:cs typeface="Calibri" panose="020F0502020204030204" pitchFamily="34" charset="0"/>
              </a:rPr>
              <a:t> are </a:t>
            </a:r>
            <a:r>
              <a:rPr lang="it-IT" err="1">
                <a:latin typeface="Calibri" panose="020F0502020204030204" pitchFamily="34" charset="0"/>
                <a:cs typeface="Calibri" panose="020F0502020204030204" pitchFamily="34" charset="0"/>
              </a:rPr>
              <a:t>not</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too</a:t>
            </a:r>
            <a:r>
              <a:rPr lang="it-IT">
                <a:latin typeface="Calibri" panose="020F0502020204030204" pitchFamily="34" charset="0"/>
                <a:cs typeface="Calibri" panose="020F0502020204030204" pitchFamily="34" charset="0"/>
              </a:rPr>
              <a:t> high </a:t>
            </a:r>
            <a:r>
              <a:rPr lang="it-IT" err="1">
                <a:latin typeface="Calibri" panose="020F0502020204030204" pitchFamily="34" charset="0"/>
                <a:cs typeface="Calibri" panose="020F0502020204030204" pitchFamily="34" charset="0"/>
              </a:rPr>
              <a:t>between</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stressors</a:t>
            </a:r>
            <a:r>
              <a:rPr lang="it-IT">
                <a:latin typeface="Calibri" panose="020F0502020204030204" pitchFamily="34" charset="0"/>
                <a:cs typeface="Calibri" panose="020F0502020204030204" pitchFamily="34" charset="0"/>
              </a:rPr>
              <a:t> and </a:t>
            </a:r>
            <a:r>
              <a:rPr lang="it-IT" err="1">
                <a:latin typeface="Calibri" panose="020F0502020204030204" pitchFamily="34" charset="0"/>
                <a:cs typeface="Calibri" panose="020F0502020204030204" pitchFamily="34" charset="0"/>
              </a:rPr>
              <a:t>colony</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lost</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pct</a:t>
            </a:r>
            <a:r>
              <a:rPr lang="it-IT">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a:latin typeface="Calibri" panose="020F0502020204030204" pitchFamily="34" charset="0"/>
                <a:cs typeface="Calibri" panose="020F0502020204030204" pitchFamily="34" charset="0"/>
              </a:rPr>
              <a:t>The </a:t>
            </a:r>
            <a:r>
              <a:rPr lang="it-IT" err="1">
                <a:latin typeface="Calibri" panose="020F0502020204030204" pitchFamily="34" charset="0"/>
                <a:cs typeface="Calibri" panose="020F0502020204030204" pitchFamily="34" charset="0"/>
              </a:rPr>
              <a:t>reasons</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might</a:t>
            </a:r>
            <a:r>
              <a:rPr lang="it-IT">
                <a:latin typeface="Calibri" panose="020F0502020204030204" pitchFamily="34" charset="0"/>
                <a:cs typeface="Calibri" panose="020F0502020204030204" pitchFamily="34" charset="0"/>
              </a:rPr>
              <a:t> be </a:t>
            </a:r>
            <a:r>
              <a:rPr lang="it-IT" err="1">
                <a:latin typeface="Calibri" panose="020F0502020204030204" pitchFamily="34" charset="0"/>
                <a:cs typeface="Calibri" panose="020F0502020204030204" pitchFamily="34" charset="0"/>
              </a:rPr>
              <a:t>different</a:t>
            </a:r>
            <a:r>
              <a:rPr lang="it-IT">
                <a:latin typeface="Calibri" panose="020F0502020204030204" pitchFamily="34" charset="0"/>
                <a:cs typeface="Calibri" panose="020F050202020403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a:latin typeface="Calibri" panose="020F0502020204030204" pitchFamily="34" charset="0"/>
                <a:cs typeface="Calibri" panose="020F0502020204030204" pitchFamily="34" charset="0"/>
              </a:rPr>
              <a:t>the </a:t>
            </a:r>
            <a:r>
              <a:rPr lang="it-IT" err="1">
                <a:latin typeface="Calibri" panose="020F0502020204030204" pitchFamily="34" charset="0"/>
                <a:cs typeface="Calibri" panose="020F0502020204030204" pitchFamily="34" charset="0"/>
              </a:rPr>
              <a:t>effect</a:t>
            </a:r>
            <a:r>
              <a:rPr lang="it-IT">
                <a:latin typeface="Calibri" panose="020F0502020204030204" pitchFamily="34" charset="0"/>
                <a:cs typeface="Calibri" panose="020F0502020204030204" pitchFamily="34" charset="0"/>
              </a:rPr>
              <a:t> of </a:t>
            </a:r>
            <a:r>
              <a:rPr lang="it-IT" err="1">
                <a:latin typeface="Calibri" panose="020F0502020204030204" pitchFamily="34" charset="0"/>
                <a:cs typeface="Calibri" panose="020F0502020204030204" pitchFamily="34" charset="0"/>
              </a:rPr>
              <a:t>stressors</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might</a:t>
            </a:r>
            <a:r>
              <a:rPr lang="it-IT">
                <a:latin typeface="Calibri" panose="020F0502020204030204" pitchFamily="34" charset="0"/>
                <a:cs typeface="Calibri" panose="020F0502020204030204" pitchFamily="34" charset="0"/>
              </a:rPr>
              <a:t> be </a:t>
            </a:r>
            <a:r>
              <a:rPr lang="it-IT" err="1">
                <a:latin typeface="Calibri" panose="020F0502020204030204" pitchFamily="34" charset="0"/>
                <a:cs typeface="Calibri" panose="020F0502020204030204" pitchFamily="34" charset="0"/>
              </a:rPr>
              <a:t>lagged</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meaning</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that</a:t>
            </a:r>
            <a:r>
              <a:rPr lang="it-IT">
                <a:latin typeface="Calibri" panose="020F0502020204030204" pitchFamily="34" charset="0"/>
                <a:cs typeface="Calibri" panose="020F0502020204030204" pitchFamily="34" charset="0"/>
              </a:rPr>
              <a:t> the </a:t>
            </a:r>
            <a:r>
              <a:rPr lang="it-IT" err="1">
                <a:latin typeface="Calibri" panose="020F0502020204030204" pitchFamily="34" charset="0"/>
                <a:cs typeface="Calibri" panose="020F0502020204030204" pitchFamily="34" charset="0"/>
              </a:rPr>
              <a:t>presence</a:t>
            </a:r>
            <a:r>
              <a:rPr lang="it-IT">
                <a:latin typeface="Calibri" panose="020F0502020204030204" pitchFamily="34" charset="0"/>
                <a:cs typeface="Calibri" panose="020F0502020204030204" pitchFamily="34" charset="0"/>
              </a:rPr>
              <a:t> of </a:t>
            </a:r>
            <a:r>
              <a:rPr lang="it-IT" err="1">
                <a:latin typeface="Calibri" panose="020F0502020204030204" pitchFamily="34" charset="0"/>
                <a:cs typeface="Calibri" panose="020F0502020204030204" pitchFamily="34" charset="0"/>
              </a:rPr>
              <a:t>stressors</a:t>
            </a:r>
            <a:r>
              <a:rPr lang="it-IT">
                <a:latin typeface="Calibri" panose="020F0502020204030204" pitchFamily="34" charset="0"/>
                <a:cs typeface="Calibri" panose="020F0502020204030204" pitchFamily="34" charset="0"/>
              </a:rPr>
              <a:t> can </a:t>
            </a:r>
            <a:r>
              <a:rPr lang="it-IT" err="1">
                <a:latin typeface="Calibri" panose="020F0502020204030204" pitchFamily="34" charset="0"/>
                <a:cs typeface="Calibri" panose="020F0502020204030204" pitchFamily="34" charset="0"/>
              </a:rPr>
              <a:t>influence</a:t>
            </a:r>
            <a:r>
              <a:rPr lang="it-IT">
                <a:latin typeface="Calibri" panose="020F0502020204030204" pitchFamily="34" charset="0"/>
                <a:cs typeface="Calibri" panose="020F0502020204030204" pitchFamily="34" charset="0"/>
              </a:rPr>
              <a:t> on the </a:t>
            </a:r>
            <a:r>
              <a:rPr lang="it-IT" err="1">
                <a:latin typeface="Calibri" panose="020F0502020204030204" pitchFamily="34" charset="0"/>
                <a:cs typeface="Calibri" panose="020F0502020204030204" pitchFamily="34" charset="0"/>
              </a:rPr>
              <a:t>losses</a:t>
            </a:r>
            <a:r>
              <a:rPr lang="it-IT">
                <a:latin typeface="Calibri" panose="020F0502020204030204" pitchFamily="34" charset="0"/>
                <a:cs typeface="Calibri" panose="020F0502020204030204" pitchFamily="34" charset="0"/>
              </a:rPr>
              <a:t> in the following quarters and </a:t>
            </a:r>
            <a:r>
              <a:rPr lang="it-IT" err="1">
                <a:latin typeface="Calibri" panose="020F0502020204030204" pitchFamily="34" charset="0"/>
                <a:cs typeface="Calibri" panose="020F0502020204030204" pitchFamily="34" charset="0"/>
              </a:rPr>
              <a:t>not</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necessarily</a:t>
            </a:r>
            <a:r>
              <a:rPr lang="it-IT">
                <a:latin typeface="Calibri" panose="020F0502020204030204" pitchFamily="34" charset="0"/>
                <a:cs typeface="Calibri" panose="020F0502020204030204" pitchFamily="34" charset="0"/>
              </a:rPr>
              <a:t> just in the </a:t>
            </a:r>
            <a:r>
              <a:rPr lang="it-IT" err="1">
                <a:latin typeface="Calibri" panose="020F0502020204030204" pitchFamily="34" charset="0"/>
                <a:cs typeface="Calibri" panose="020F0502020204030204" pitchFamily="34" charset="0"/>
              </a:rPr>
              <a:t>same</a:t>
            </a:r>
            <a:r>
              <a:rPr lang="it-IT">
                <a:latin typeface="Calibri" panose="020F0502020204030204" pitchFamily="34" charset="0"/>
                <a:cs typeface="Calibri" panose="020F0502020204030204" pitchFamily="34" charset="0"/>
              </a:rPr>
              <a:t> quarter the </a:t>
            </a:r>
            <a:r>
              <a:rPr lang="it-IT" err="1">
                <a:latin typeface="Calibri" panose="020F0502020204030204" pitchFamily="34" charset="0"/>
                <a:cs typeface="Calibri" panose="020F0502020204030204" pitchFamily="34" charset="0"/>
              </a:rPr>
              <a:t>stressors</a:t>
            </a:r>
            <a:r>
              <a:rPr lang="it-IT">
                <a:latin typeface="Calibri" panose="020F0502020204030204" pitchFamily="34" charset="0"/>
                <a:cs typeface="Calibri" panose="020F0502020204030204" pitchFamily="34" charset="0"/>
              </a:rPr>
              <a:t> are </a:t>
            </a:r>
            <a:r>
              <a:rPr lang="it-IT" err="1">
                <a:latin typeface="Calibri" panose="020F0502020204030204" pitchFamily="34" charset="0"/>
                <a:cs typeface="Calibri" panose="020F0502020204030204" pitchFamily="34" charset="0"/>
              </a:rPr>
              <a:t>detected</a:t>
            </a:r>
            <a:endParaRPr lang="it-IT">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The values report the nonlinear influence of each single stressor on the loss percentage. </a:t>
            </a:r>
            <a:r>
              <a:rPr lang="it-IT" err="1"/>
              <a:t>As</a:t>
            </a:r>
            <a:r>
              <a:rPr lang="it-IT"/>
              <a:t> </a:t>
            </a:r>
            <a:r>
              <a:rPr lang="it-IT" err="1"/>
              <a:t>said</a:t>
            </a:r>
            <a:r>
              <a:rPr lang="it-IT"/>
              <a:t> </a:t>
            </a:r>
            <a:r>
              <a:rPr lang="it-IT" err="1"/>
              <a:t>at</a:t>
            </a:r>
            <a:r>
              <a:rPr lang="it-IT"/>
              <a:t> the </a:t>
            </a:r>
            <a:r>
              <a:rPr lang="it-IT" err="1"/>
              <a:t>beginning</a:t>
            </a:r>
            <a:r>
              <a:rPr lang="it-IT"/>
              <a:t>, none of </a:t>
            </a:r>
            <a:r>
              <a:rPr lang="it-IT" err="1"/>
              <a:t>them</a:t>
            </a:r>
            <a:r>
              <a:rPr lang="it-IT"/>
              <a:t> </a:t>
            </a:r>
            <a:r>
              <a:rPr lang="it-IT" err="1"/>
              <a:t>is</a:t>
            </a:r>
            <a:r>
              <a:rPr lang="it-IT"/>
              <a:t> the </a:t>
            </a:r>
            <a:r>
              <a:rPr lang="it-IT" err="1"/>
              <a:t>only</a:t>
            </a:r>
            <a:r>
              <a:rPr lang="it-IT"/>
              <a:t> </a:t>
            </a:r>
            <a:r>
              <a:rPr lang="it-IT" err="1"/>
              <a:t>reason</a:t>
            </a:r>
            <a:r>
              <a:rPr lang="it-IT"/>
              <a:t> of </a:t>
            </a:r>
            <a:r>
              <a:rPr lang="it-IT" err="1"/>
              <a:t>loss</a:t>
            </a:r>
            <a:r>
              <a:rPr lang="it-IT"/>
              <a:t>,</a:t>
            </a:r>
            <a:r>
              <a:rPr lang="en-US"/>
              <a:t> but we know that their effects might be coupled and this is going to be studied in the regression model.</a:t>
            </a:r>
          </a:p>
          <a:p>
            <a:endParaRPr lang="en-US"/>
          </a:p>
          <a:p>
            <a:endParaRPr lang="en-US"/>
          </a:p>
        </p:txBody>
      </p:sp>
    </p:spTree>
    <p:extLst>
      <p:ext uri="{BB962C8B-B14F-4D97-AF65-F5344CB8AC3E}">
        <p14:creationId xmlns:p14="http://schemas.microsoft.com/office/powerpoint/2010/main" val="205231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640350" y="3076050"/>
            <a:ext cx="7110000" cy="3093025"/>
            <a:chOff x="257575" y="1301825"/>
            <a:chExt cx="7110000" cy="3093025"/>
          </a:xfrm>
        </p:grpSpPr>
        <p:sp>
          <p:nvSpPr>
            <p:cNvPr id="10" name="Google Shape;10;p2"/>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484300" y="-1463825"/>
            <a:ext cx="7109975" cy="3093025"/>
            <a:chOff x="238125" y="1301825"/>
            <a:chExt cx="7109975" cy="3093025"/>
          </a:xfrm>
        </p:grpSpPr>
        <p:sp>
          <p:nvSpPr>
            <p:cNvPr id="38" name="Google Shape;38;p2"/>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a:spLocks noGrp="1"/>
          </p:cNvSpPr>
          <p:nvPr>
            <p:ph type="ctrTitle"/>
          </p:nvPr>
        </p:nvSpPr>
        <p:spPr>
          <a:xfrm rot="780">
            <a:off x="1266975" y="1715025"/>
            <a:ext cx="6610200" cy="126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Font typeface="Paytone One"/>
              <a:buNone/>
              <a:defRPr sz="7200"/>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68" name="Google Shape;68;p2"/>
          <p:cNvSpPr txBox="1">
            <a:spLocks noGrp="1"/>
          </p:cNvSpPr>
          <p:nvPr>
            <p:ph type="subTitle" idx="1"/>
          </p:nvPr>
        </p:nvSpPr>
        <p:spPr>
          <a:xfrm rot="1327">
            <a:off x="3017400" y="2861825"/>
            <a:ext cx="3109200" cy="63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Nunito"/>
              <a:buNone/>
              <a:defRPr>
                <a:latin typeface="Nunito"/>
                <a:ea typeface="Nunito"/>
                <a:cs typeface="Nunito"/>
                <a:sym typeface="Nunito"/>
              </a:defRPr>
            </a:lvl1pPr>
            <a:lvl2pPr lvl="1">
              <a:lnSpc>
                <a:spcPct val="100000"/>
              </a:lnSpc>
              <a:spcBef>
                <a:spcPts val="0"/>
              </a:spcBef>
              <a:spcAft>
                <a:spcPts val="0"/>
              </a:spcAft>
              <a:buSzPts val="2800"/>
              <a:buFont typeface="Nunito"/>
              <a:buNone/>
              <a:defRPr sz="2800">
                <a:latin typeface="Nunito"/>
                <a:ea typeface="Nunito"/>
                <a:cs typeface="Nunito"/>
                <a:sym typeface="Nunito"/>
              </a:defRPr>
            </a:lvl2pPr>
            <a:lvl3pPr lvl="2">
              <a:lnSpc>
                <a:spcPct val="100000"/>
              </a:lnSpc>
              <a:spcBef>
                <a:spcPts val="0"/>
              </a:spcBef>
              <a:spcAft>
                <a:spcPts val="0"/>
              </a:spcAft>
              <a:buSzPts val="2800"/>
              <a:buFont typeface="Nunito"/>
              <a:buNone/>
              <a:defRPr sz="2800">
                <a:latin typeface="Nunito"/>
                <a:ea typeface="Nunito"/>
                <a:cs typeface="Nunito"/>
                <a:sym typeface="Nunito"/>
              </a:defRPr>
            </a:lvl3pPr>
            <a:lvl4pPr lvl="3">
              <a:lnSpc>
                <a:spcPct val="100000"/>
              </a:lnSpc>
              <a:spcBef>
                <a:spcPts val="0"/>
              </a:spcBef>
              <a:spcAft>
                <a:spcPts val="0"/>
              </a:spcAft>
              <a:buSzPts val="2800"/>
              <a:buFont typeface="Nunito"/>
              <a:buNone/>
              <a:defRPr sz="2800">
                <a:latin typeface="Nunito"/>
                <a:ea typeface="Nunito"/>
                <a:cs typeface="Nunito"/>
                <a:sym typeface="Nunito"/>
              </a:defRPr>
            </a:lvl4pPr>
            <a:lvl5pPr lvl="4">
              <a:lnSpc>
                <a:spcPct val="100000"/>
              </a:lnSpc>
              <a:spcBef>
                <a:spcPts val="0"/>
              </a:spcBef>
              <a:spcAft>
                <a:spcPts val="0"/>
              </a:spcAft>
              <a:buSzPts val="2800"/>
              <a:buFont typeface="Nunito"/>
              <a:buNone/>
              <a:defRPr sz="2800">
                <a:latin typeface="Nunito"/>
                <a:ea typeface="Nunito"/>
                <a:cs typeface="Nunito"/>
                <a:sym typeface="Nunito"/>
              </a:defRPr>
            </a:lvl5pPr>
            <a:lvl6pPr lvl="5">
              <a:lnSpc>
                <a:spcPct val="100000"/>
              </a:lnSpc>
              <a:spcBef>
                <a:spcPts val="0"/>
              </a:spcBef>
              <a:spcAft>
                <a:spcPts val="0"/>
              </a:spcAft>
              <a:buSzPts val="2800"/>
              <a:buFont typeface="Nunito"/>
              <a:buNone/>
              <a:defRPr sz="2800">
                <a:latin typeface="Nunito"/>
                <a:ea typeface="Nunito"/>
                <a:cs typeface="Nunito"/>
                <a:sym typeface="Nunito"/>
              </a:defRPr>
            </a:lvl6pPr>
            <a:lvl7pPr lvl="6">
              <a:lnSpc>
                <a:spcPct val="100000"/>
              </a:lnSpc>
              <a:spcBef>
                <a:spcPts val="0"/>
              </a:spcBef>
              <a:spcAft>
                <a:spcPts val="0"/>
              </a:spcAft>
              <a:buSzPts val="2800"/>
              <a:buFont typeface="Nunito"/>
              <a:buNone/>
              <a:defRPr sz="2800">
                <a:latin typeface="Nunito"/>
                <a:ea typeface="Nunito"/>
                <a:cs typeface="Nunito"/>
                <a:sym typeface="Nunito"/>
              </a:defRPr>
            </a:lvl7pPr>
            <a:lvl8pPr lvl="7">
              <a:lnSpc>
                <a:spcPct val="100000"/>
              </a:lnSpc>
              <a:spcBef>
                <a:spcPts val="0"/>
              </a:spcBef>
              <a:spcAft>
                <a:spcPts val="0"/>
              </a:spcAft>
              <a:buSzPts val="2800"/>
              <a:buFont typeface="Nunito"/>
              <a:buNone/>
              <a:defRPr sz="2800">
                <a:latin typeface="Nunito"/>
                <a:ea typeface="Nunito"/>
                <a:cs typeface="Nunito"/>
                <a:sym typeface="Nunito"/>
              </a:defRPr>
            </a:lvl8pPr>
            <a:lvl9pPr lvl="8">
              <a:lnSpc>
                <a:spcPct val="100000"/>
              </a:lnSpc>
              <a:spcBef>
                <a:spcPts val="0"/>
              </a:spcBef>
              <a:spcAft>
                <a:spcPts val="0"/>
              </a:spcAft>
              <a:buSzPts val="2800"/>
              <a:buFont typeface="Nunito"/>
              <a:buNone/>
              <a:defRPr sz="2800">
                <a:latin typeface="Nunito"/>
                <a:ea typeface="Nunito"/>
                <a:cs typeface="Nunito"/>
                <a:sym typeface="Nuni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1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3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3935694" y="1218581"/>
            <a:ext cx="1271422" cy="2755131"/>
          </a:xfrm>
          <a:prstGeom prst="rect">
            <a:avLst/>
          </a:prstGeom>
          <a:pattFill prst="pct60">
            <a:fgClr>
              <a:srgbClr val="FFFFFF"/>
            </a:fgClr>
            <a:bgClr>
              <a:srgbClr val="E6E9EE"/>
            </a:bgClr>
          </a:pattFill>
        </p:spPr>
        <p:txBody>
          <a:bodyPr/>
          <a:lstStyle>
            <a:lvl1pPr>
              <a:defRPr lang="en-US" dirty="0"/>
            </a:lvl1pPr>
          </a:lstStyle>
          <a:p>
            <a:pPr lvl="0"/>
            <a:r>
              <a:rPr lang="en-US"/>
              <a:t>Drag and drop picture</a:t>
            </a:r>
          </a:p>
        </p:txBody>
      </p:sp>
    </p:spTree>
    <p:extLst>
      <p:ext uri="{BB962C8B-B14F-4D97-AF65-F5344CB8AC3E}">
        <p14:creationId xmlns:p14="http://schemas.microsoft.com/office/powerpoint/2010/main" val="18069635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6667">
                                          <p:cBhvr additive="base">
                                            <p:cTn id="7"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4_Custom Layout">
    <p:spTree>
      <p:nvGrpSpPr>
        <p:cNvPr id="1" name=""/>
        <p:cNvGrpSpPr/>
        <p:nvPr/>
      </p:nvGrpSpPr>
      <p:grpSpPr>
        <a:xfrm>
          <a:off x="0" y="0"/>
          <a:ext cx="0" cy="0"/>
          <a:chOff x="0" y="0"/>
          <a:chExt cx="0" cy="0"/>
        </a:xfrm>
      </p:grpSpPr>
      <p:sp>
        <p:nvSpPr>
          <p:cNvPr id="15" name="Picture Placeholder 15"/>
          <p:cNvSpPr>
            <a:spLocks noGrp="1"/>
          </p:cNvSpPr>
          <p:nvPr>
            <p:ph type="pic" sz="quarter" idx="10" hasCustomPrompt="1"/>
          </p:nvPr>
        </p:nvSpPr>
        <p:spPr>
          <a:xfrm>
            <a:off x="2712115"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3" name="Picture Placeholder 15"/>
          <p:cNvSpPr>
            <a:spLocks noGrp="1"/>
          </p:cNvSpPr>
          <p:nvPr>
            <p:ph type="pic" sz="quarter" idx="11" hasCustomPrompt="1"/>
          </p:nvPr>
        </p:nvSpPr>
        <p:spPr>
          <a:xfrm>
            <a:off x="1168361"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5" name="Picture Placeholder 15"/>
          <p:cNvSpPr>
            <a:spLocks noGrp="1"/>
          </p:cNvSpPr>
          <p:nvPr>
            <p:ph type="pic" sz="quarter" idx="12" hasCustomPrompt="1"/>
          </p:nvPr>
        </p:nvSpPr>
        <p:spPr>
          <a:xfrm>
            <a:off x="4254440" y="1218581"/>
            <a:ext cx="1271422" cy="2755131"/>
          </a:xfrm>
          <a:prstGeom prst="rect">
            <a:avLst/>
          </a:pr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37381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0-#ppt_w/2"/>
                                          </p:val>
                                        </p:tav>
                                        <p:tav tm="100000">
                                          <p:val>
                                            <p:strVal val="#ppt_x"/>
                                          </p:val>
                                        </p:tav>
                                      </p:tavLst>
                                    </p:anim>
                                    <p:anim calcmode="lin" valueType="num">
                                      <p:cBhvr additive="base">
                                        <p:cTn id="16"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animBg="1"/>
      <p:bldP spid="3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9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3846846" y="1004054"/>
            <a:ext cx="1450309" cy="3137960"/>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22088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0_Custom Layout">
    <p:bg>
      <p:bgPr>
        <a:solidFill>
          <a:schemeClr val="accent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183404" y="1152387"/>
            <a:ext cx="3245187" cy="702144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6196428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66667">
                                          <p:cBhvr additive="base">
                                            <p:cTn id="7"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4" name="Picture Placeholder 29"/>
          <p:cNvSpPr>
            <a:spLocks noGrp="1"/>
          </p:cNvSpPr>
          <p:nvPr>
            <p:ph type="pic" sz="quarter" idx="12" hasCustomPrompt="1"/>
          </p:nvPr>
        </p:nvSpPr>
        <p:spPr>
          <a:xfrm>
            <a:off x="6206672" y="2178928"/>
            <a:ext cx="2077085" cy="45200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30" name="Picture Placeholder 29"/>
          <p:cNvSpPr>
            <a:spLocks noGrp="1"/>
          </p:cNvSpPr>
          <p:nvPr>
            <p:ph type="pic" sz="quarter" idx="11" hasCustomPrompt="1"/>
          </p:nvPr>
        </p:nvSpPr>
        <p:spPr>
          <a:xfrm>
            <a:off x="854244" y="2178928"/>
            <a:ext cx="2077085" cy="4520041"/>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11" name="Picture Placeholder 10"/>
          <p:cNvSpPr>
            <a:spLocks noGrp="1"/>
          </p:cNvSpPr>
          <p:nvPr>
            <p:ph type="pic" sz="quarter" idx="10" hasCustomPrompt="1"/>
          </p:nvPr>
        </p:nvSpPr>
        <p:spPr>
          <a:xfrm>
            <a:off x="3425944" y="1959284"/>
            <a:ext cx="2292112" cy="495932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12909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9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2_Custom Layout">
    <p:spTree>
      <p:nvGrpSpPr>
        <p:cNvPr id="1" name=""/>
        <p:cNvGrpSpPr/>
        <p:nvPr/>
      </p:nvGrpSpPr>
      <p:grpSpPr>
        <a:xfrm>
          <a:off x="0" y="0"/>
          <a:ext cx="0" cy="0"/>
          <a:chOff x="0" y="0"/>
          <a:chExt cx="0" cy="0"/>
        </a:xfrm>
      </p:grpSpPr>
      <p:sp>
        <p:nvSpPr>
          <p:cNvPr id="44" name="Picture Placeholder 29"/>
          <p:cNvSpPr>
            <a:spLocks noGrp="1"/>
          </p:cNvSpPr>
          <p:nvPr>
            <p:ph type="pic" sz="quarter" idx="11" hasCustomPrompt="1"/>
          </p:nvPr>
        </p:nvSpPr>
        <p:spPr>
          <a:xfrm>
            <a:off x="3894111" y="1088232"/>
            <a:ext cx="1355777" cy="2950368"/>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4" name="Picture Placeholder 53"/>
          <p:cNvSpPr>
            <a:spLocks noGrp="1"/>
          </p:cNvSpPr>
          <p:nvPr>
            <p:ph type="pic" sz="quarter" idx="12" hasCustomPrompt="1"/>
          </p:nvPr>
        </p:nvSpPr>
        <p:spPr>
          <a:xfrm>
            <a:off x="2460455" y="1814751"/>
            <a:ext cx="859043" cy="1524476"/>
          </a:xfrm>
          <a:custGeom>
            <a:avLst/>
            <a:gdLst>
              <a:gd name="connsiteX0" fmla="*/ 0 w 2291080"/>
              <a:gd name="connsiteY0" fmla="*/ 0 h 4065270"/>
              <a:gd name="connsiteX1" fmla="*/ 2291080 w 2291080"/>
              <a:gd name="connsiteY1" fmla="*/ 0 h 4065270"/>
              <a:gd name="connsiteX2" fmla="*/ 2291080 w 2291080"/>
              <a:gd name="connsiteY2" fmla="*/ 4065270 h 4065270"/>
              <a:gd name="connsiteX3" fmla="*/ 0 w 2291080"/>
              <a:gd name="connsiteY3" fmla="*/ 4065270 h 4065270"/>
            </a:gdLst>
            <a:ahLst/>
            <a:cxnLst>
              <a:cxn ang="0">
                <a:pos x="connsiteX0" y="connsiteY0"/>
              </a:cxn>
              <a:cxn ang="0">
                <a:pos x="connsiteX1" y="connsiteY1"/>
              </a:cxn>
              <a:cxn ang="0">
                <a:pos x="connsiteX2" y="connsiteY2"/>
              </a:cxn>
              <a:cxn ang="0">
                <a:pos x="connsiteX3" y="connsiteY3"/>
              </a:cxn>
            </a:cxnLst>
            <a:rect l="l" t="t" r="r" b="b"/>
            <a:pathLst>
              <a:path w="2291080" h="4065270">
                <a:moveTo>
                  <a:pt x="0" y="0"/>
                </a:moveTo>
                <a:lnTo>
                  <a:pt x="2291080" y="0"/>
                </a:lnTo>
                <a:lnTo>
                  <a:pt x="2291080" y="4065270"/>
                </a:lnTo>
                <a:lnTo>
                  <a:pt x="0" y="4065270"/>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
        <p:nvSpPr>
          <p:cNvPr id="56" name="Picture Placeholder 55"/>
          <p:cNvSpPr>
            <a:spLocks noGrp="1"/>
          </p:cNvSpPr>
          <p:nvPr>
            <p:ph type="pic" sz="quarter" idx="13" hasCustomPrompt="1"/>
          </p:nvPr>
        </p:nvSpPr>
        <p:spPr>
          <a:xfrm>
            <a:off x="5777509" y="1677888"/>
            <a:ext cx="1004399" cy="1790343"/>
          </a:xfrm>
          <a:custGeom>
            <a:avLst/>
            <a:gdLst>
              <a:gd name="connsiteX0" fmla="*/ 0 w 2678747"/>
              <a:gd name="connsiteY0" fmla="*/ 0 h 4774247"/>
              <a:gd name="connsiteX1" fmla="*/ 2678747 w 2678747"/>
              <a:gd name="connsiteY1" fmla="*/ 0 h 4774247"/>
              <a:gd name="connsiteX2" fmla="*/ 2678747 w 2678747"/>
              <a:gd name="connsiteY2" fmla="*/ 4774247 h 4774247"/>
              <a:gd name="connsiteX3" fmla="*/ 0 w 2678747"/>
              <a:gd name="connsiteY3" fmla="*/ 4774247 h 4774247"/>
            </a:gdLst>
            <a:ahLst/>
            <a:cxnLst>
              <a:cxn ang="0">
                <a:pos x="connsiteX0" y="connsiteY0"/>
              </a:cxn>
              <a:cxn ang="0">
                <a:pos x="connsiteX1" y="connsiteY1"/>
              </a:cxn>
              <a:cxn ang="0">
                <a:pos x="connsiteX2" y="connsiteY2"/>
              </a:cxn>
              <a:cxn ang="0">
                <a:pos x="connsiteX3" y="connsiteY3"/>
              </a:cxn>
            </a:cxnLst>
            <a:rect l="l" t="t" r="r" b="b"/>
            <a:pathLst>
              <a:path w="2678747" h="4774247">
                <a:moveTo>
                  <a:pt x="0" y="0"/>
                </a:moveTo>
                <a:lnTo>
                  <a:pt x="2678747" y="0"/>
                </a:lnTo>
                <a:lnTo>
                  <a:pt x="2678747" y="4774247"/>
                </a:lnTo>
                <a:lnTo>
                  <a:pt x="0" y="4774247"/>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4736236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6667">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66667">
                                          <p:cBhvr additive="base">
                                            <p:cTn id="7" dur="1500" fill="hold"/>
                                            <p:tgtEl>
                                              <p:spTgt spid="44"/>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6667">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14:bounceEnd="66667">
                                          <p:cBhvr additive="base">
                                            <p:cTn id="11" dur="1500" fill="hold"/>
                                            <p:tgtEl>
                                              <p:spTgt spid="5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6667">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14:bounceEnd="66667">
                                          <p:cBhvr additive="base">
                                            <p:cTn id="15" dur="15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500" fill="hold"/>
                                            <p:tgtEl>
                                              <p:spTgt spid="44"/>
                                            </p:tgtEl>
                                            <p:attrNameLst>
                                              <p:attrName>ppt_x</p:attrName>
                                            </p:attrNameLst>
                                          </p:cBhvr>
                                          <p:tavLst>
                                            <p:tav tm="0">
                                              <p:val>
                                                <p:strVal val="#ppt_x"/>
                                              </p:val>
                                            </p:tav>
                                            <p:tav tm="100000">
                                              <p:val>
                                                <p:strVal val="#ppt_x"/>
                                              </p:val>
                                            </p:tav>
                                          </p:tavLst>
                                        </p:anim>
                                        <p:anim calcmode="lin" valueType="num">
                                          <p:cBhvr additive="base">
                                            <p:cTn id="8" dur="1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1500" fill="hold"/>
                                            <p:tgtEl>
                                              <p:spTgt spid="54"/>
                                            </p:tgtEl>
                                            <p:attrNameLst>
                                              <p:attrName>ppt_x</p:attrName>
                                            </p:attrNameLst>
                                          </p:cBhvr>
                                          <p:tavLst>
                                            <p:tav tm="0">
                                              <p:val>
                                                <p:strVal val="#ppt_x"/>
                                              </p:val>
                                            </p:tav>
                                            <p:tav tm="100000">
                                              <p:val>
                                                <p:strVal val="#ppt_x"/>
                                              </p:val>
                                            </p:tav>
                                          </p:tavLst>
                                        </p:anim>
                                        <p:anim calcmode="lin" valueType="num">
                                          <p:cBhvr additive="base">
                                            <p:cTn id="12" dur="1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1500" fill="hold"/>
                                            <p:tgtEl>
                                              <p:spTgt spid="56"/>
                                            </p:tgtEl>
                                            <p:attrNameLst>
                                              <p:attrName>ppt_x</p:attrName>
                                            </p:attrNameLst>
                                          </p:cBhvr>
                                          <p:tavLst>
                                            <p:tav tm="0">
                                              <p:val>
                                                <p:strVal val="#ppt_x"/>
                                              </p:val>
                                            </p:tav>
                                            <p:tav tm="100000">
                                              <p:val>
                                                <p:strVal val="#ppt_x"/>
                                              </p:val>
                                            </p:tav>
                                          </p:tavLst>
                                        </p:anim>
                                        <p:anim calcmode="lin" valueType="num">
                                          <p:cBhvr additive="base">
                                            <p:cTn id="16" dur="1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4" grpId="0" animBg="1"/>
          <p:bldP spid="56"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5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3271412" y="1660476"/>
            <a:ext cx="2612429" cy="163697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9519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800" fill="hold"/>
                                        <p:tgtEl>
                                          <p:spTgt spid="9"/>
                                        </p:tgtEl>
                                        <p:attrNameLst>
                                          <p:attrName>ppt_x</p:attrName>
                                        </p:attrNameLst>
                                      </p:cBhvr>
                                      <p:tavLst>
                                        <p:tav tm="0">
                                          <p:val>
                                            <p:strVal val="#ppt_x"/>
                                          </p:val>
                                        </p:tav>
                                        <p:tav tm="100000">
                                          <p:val>
                                            <p:strVal val="#ppt_x"/>
                                          </p:val>
                                        </p:tav>
                                      </p:tavLst>
                                    </p:anim>
                                    <p:anim calcmode="lin" valueType="num">
                                      <p:cBhvr additive="base">
                                        <p:cTn id="8" dur="18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4_Custom Layout">
    <p:spTree>
      <p:nvGrpSpPr>
        <p:cNvPr id="1" name=""/>
        <p:cNvGrpSpPr/>
        <p:nvPr/>
      </p:nvGrpSpPr>
      <p:grpSpPr>
        <a:xfrm>
          <a:off x="0" y="0"/>
          <a:ext cx="0" cy="0"/>
          <a:chOff x="0" y="0"/>
          <a:chExt cx="0" cy="0"/>
        </a:xfrm>
      </p:grpSpPr>
      <p:sp>
        <p:nvSpPr>
          <p:cNvPr id="9" name="Picture Placeholder 10"/>
          <p:cNvSpPr>
            <a:spLocks noGrp="1"/>
          </p:cNvSpPr>
          <p:nvPr>
            <p:ph type="pic" sz="quarter" idx="10" hasCustomPrompt="1"/>
          </p:nvPr>
        </p:nvSpPr>
        <p:spPr>
          <a:xfrm>
            <a:off x="1214279" y="1413952"/>
            <a:ext cx="2908776" cy="1636979"/>
          </a:xfrm>
          <a:custGeom>
            <a:avLst/>
            <a:gdLst>
              <a:gd name="connsiteX0" fmla="*/ 0 w 3867993"/>
              <a:gd name="connsiteY0" fmla="*/ 0 h 8367894"/>
              <a:gd name="connsiteX1" fmla="*/ 3867993 w 3867993"/>
              <a:gd name="connsiteY1" fmla="*/ 0 h 8367894"/>
              <a:gd name="connsiteX2" fmla="*/ 3867993 w 3867993"/>
              <a:gd name="connsiteY2" fmla="*/ 8367894 h 8367894"/>
              <a:gd name="connsiteX3" fmla="*/ 0 w 3867993"/>
              <a:gd name="connsiteY3" fmla="*/ 8367894 h 8367894"/>
            </a:gdLst>
            <a:ahLst/>
            <a:cxnLst>
              <a:cxn ang="0">
                <a:pos x="connsiteX0" y="connsiteY0"/>
              </a:cxn>
              <a:cxn ang="0">
                <a:pos x="connsiteX1" y="connsiteY1"/>
              </a:cxn>
              <a:cxn ang="0">
                <a:pos x="connsiteX2" y="connsiteY2"/>
              </a:cxn>
              <a:cxn ang="0">
                <a:pos x="connsiteX3" y="connsiteY3"/>
              </a:cxn>
            </a:cxnLst>
            <a:rect l="l" t="t" r="r" b="b"/>
            <a:pathLst>
              <a:path w="3867993" h="8367894">
                <a:moveTo>
                  <a:pt x="0" y="0"/>
                </a:moveTo>
                <a:lnTo>
                  <a:pt x="3867993" y="0"/>
                </a:lnTo>
                <a:lnTo>
                  <a:pt x="3867993" y="8367894"/>
                </a:lnTo>
                <a:lnTo>
                  <a:pt x="0" y="8367894"/>
                </a:lnTo>
                <a:close/>
              </a:path>
            </a:pathLst>
          </a:custGeom>
          <a:pattFill prst="pct60">
            <a:fgClr>
              <a:srgbClr val="FFFFFF"/>
            </a:fgClr>
            <a:bgClr>
              <a:srgbClr val="E6E9EE"/>
            </a:bgClr>
          </a:pattFill>
        </p:spPr>
        <p:txBody>
          <a:bodyPr anchor="ctr"/>
          <a:lstStyle>
            <a:lvl1pPr>
              <a:defRPr lang="en-US" dirty="0"/>
            </a:lvl1pPr>
          </a:lstStyle>
          <a:p>
            <a:pPr lvl="0"/>
            <a:r>
              <a:rPr lang="en-US"/>
              <a:t>Drag and drop picture</a:t>
            </a:r>
          </a:p>
        </p:txBody>
      </p:sp>
    </p:spTree>
    <p:extLst>
      <p:ext uri="{BB962C8B-B14F-4D97-AF65-F5344CB8AC3E}">
        <p14:creationId xmlns:p14="http://schemas.microsoft.com/office/powerpoint/2010/main" val="27390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0-#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7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3433152" y="313767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1598181" y="2093551"/>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236790" y="105008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1035201" y="3625565"/>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17" name="Picture Placeholder 15"/>
          <p:cNvSpPr>
            <a:spLocks noGrp="1"/>
          </p:cNvSpPr>
          <p:nvPr>
            <p:ph type="pic" sz="quarter" idx="14" hasCustomPrompt="1"/>
          </p:nvPr>
        </p:nvSpPr>
        <p:spPr>
          <a:xfrm>
            <a:off x="-757505" y="2567115"/>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34385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ppt_x"/>
                                          </p:val>
                                        </p:tav>
                                        <p:tav tm="100000">
                                          <p:val>
                                            <p:strVal val="#ppt_x"/>
                                          </p:val>
                                        </p:tav>
                                      </p:tavLst>
                                    </p:anim>
                                    <p:anim calcmode="lin" valueType="num">
                                      <p:cBhvr additive="base">
                                        <p:cTn id="12" dur="1000" fill="hold"/>
                                        <p:tgtEl>
                                          <p:spTgt spid="4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1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466725" y="355650"/>
            <a:ext cx="82107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grpSp>
        <p:nvGrpSpPr>
          <p:cNvPr id="146" name="Google Shape;146;p6"/>
          <p:cNvGrpSpPr/>
          <p:nvPr/>
        </p:nvGrpSpPr>
        <p:grpSpPr>
          <a:xfrm>
            <a:off x="7171875" y="-754675"/>
            <a:ext cx="2488775" cy="2351300"/>
            <a:chOff x="7171875" y="-754675"/>
            <a:chExt cx="2488775" cy="2351300"/>
          </a:xfrm>
        </p:grpSpPr>
        <p:sp>
          <p:nvSpPr>
            <p:cNvPr id="147" name="Google Shape;147;p6"/>
            <p:cNvSpPr/>
            <p:nvPr/>
          </p:nvSpPr>
          <p:spPr>
            <a:xfrm>
              <a:off x="7171875" y="-751225"/>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8014450" y="-752950"/>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8857025" y="-754675"/>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7607200" y="-2150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8450350" y="-23225"/>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8876500" y="7047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6"/>
          <p:cNvGrpSpPr/>
          <p:nvPr/>
        </p:nvGrpSpPr>
        <p:grpSpPr>
          <a:xfrm>
            <a:off x="-502900" y="4546950"/>
            <a:ext cx="1626750" cy="893550"/>
            <a:chOff x="257575" y="2772725"/>
            <a:chExt cx="1626750" cy="893550"/>
          </a:xfrm>
        </p:grpSpPr>
        <p:sp>
          <p:nvSpPr>
            <p:cNvPr id="154" name="Google Shape;154;p6"/>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76_Custom Layout">
    <p:spTree>
      <p:nvGrpSpPr>
        <p:cNvPr id="1" name=""/>
        <p:cNvGrpSpPr/>
        <p:nvPr/>
      </p:nvGrpSpPr>
      <p:grpSpPr>
        <a:xfrm>
          <a:off x="0" y="0"/>
          <a:ext cx="0" cy="0"/>
          <a:chOff x="0" y="0"/>
          <a:chExt cx="0" cy="0"/>
        </a:xfrm>
      </p:grpSpPr>
      <p:sp>
        <p:nvSpPr>
          <p:cNvPr id="41" name="Picture Placeholder 15"/>
          <p:cNvSpPr>
            <a:spLocks noGrp="1"/>
          </p:cNvSpPr>
          <p:nvPr>
            <p:ph type="pic" sz="quarter" idx="10" hasCustomPrompt="1"/>
          </p:nvPr>
        </p:nvSpPr>
        <p:spPr>
          <a:xfrm>
            <a:off x="5421682" y="1856409"/>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2" name="Picture Placeholder 15"/>
          <p:cNvSpPr>
            <a:spLocks noGrp="1"/>
          </p:cNvSpPr>
          <p:nvPr>
            <p:ph type="pic" sz="quarter" idx="11" hasCustomPrompt="1"/>
          </p:nvPr>
        </p:nvSpPr>
        <p:spPr>
          <a:xfrm>
            <a:off x="5421682" y="1585130"/>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3" name="Picture Placeholder 15"/>
          <p:cNvSpPr>
            <a:spLocks noGrp="1"/>
          </p:cNvSpPr>
          <p:nvPr>
            <p:ph type="pic" sz="quarter" idx="12" hasCustomPrompt="1"/>
          </p:nvPr>
        </p:nvSpPr>
        <p:spPr>
          <a:xfrm>
            <a:off x="5421682" y="1313851"/>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
        <p:nvSpPr>
          <p:cNvPr id="44" name="Picture Placeholder 15"/>
          <p:cNvSpPr>
            <a:spLocks noGrp="1"/>
          </p:cNvSpPr>
          <p:nvPr>
            <p:ph type="pic" sz="quarter" idx="13" hasCustomPrompt="1"/>
          </p:nvPr>
        </p:nvSpPr>
        <p:spPr>
          <a:xfrm>
            <a:off x="5421682" y="1042572"/>
            <a:ext cx="2115418" cy="2441448"/>
          </a:xfrm>
          <a:prstGeom prst="rect">
            <a:avLst/>
          </a:prstGeom>
          <a:pattFill prst="lgGrid">
            <a:fgClr>
              <a:schemeClr val="bg1"/>
            </a:fgClr>
            <a:bgClr>
              <a:schemeClr val="tx2">
                <a:lumMod val="10000"/>
                <a:lumOff val="90000"/>
              </a:schemeClr>
            </a:bgClr>
          </a:pattFill>
          <a:ln>
            <a:noFill/>
          </a:ln>
          <a:effectLst>
            <a:outerShdw blurRad="546100" dist="495300" dir="8100000" sx="94000" sy="94000" algn="ctr" rotWithShape="0">
              <a:srgbClr val="000000">
                <a:alpha val="40000"/>
              </a:srgbClr>
            </a:outerShdw>
          </a:effectLst>
          <a:scene3d>
            <a:camera prst="isometricTopUp"/>
            <a:lightRig rig="threePt" dir="t"/>
          </a:scene3d>
          <a:sp3d extrusionH="76200"/>
        </p:spPr>
        <p:txBody>
          <a:bodyPr anchor="ctr"/>
          <a:lstStyle>
            <a:lvl1pPr marL="0" indent="0" algn="ctr">
              <a:buNone/>
              <a:defRPr baseline="0"/>
            </a:lvl1pPr>
          </a:lstStyle>
          <a:p>
            <a:r>
              <a:rPr lang="en-US"/>
              <a:t>Drag and drop picture</a:t>
            </a:r>
          </a:p>
        </p:txBody>
      </p:sp>
    </p:spTree>
    <p:extLst>
      <p:ext uri="{BB962C8B-B14F-4D97-AF65-F5344CB8AC3E}">
        <p14:creationId xmlns:p14="http://schemas.microsoft.com/office/powerpoint/2010/main" val="35840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grpId="1" nodeType="withEffect">
                                  <p:stCondLst>
                                    <p:cond delay="0"/>
                                  </p:stCondLst>
                                  <p:childTnLst>
                                    <p:animMotion origin="layout" path="M 3.40711E-6 1.85185E-6 L 3.40711E-6 0.08669 " pathEditMode="relative" rAng="0" ptsTypes="AA">
                                      <p:cBhvr>
                                        <p:cTn id="9" dur="1000" spd="-100000" fill="hold"/>
                                        <p:tgtEl>
                                          <p:spTgt spid="41"/>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500"/>
                                  </p:stCondLst>
                                  <p:childTnLst>
                                    <p:animMotion origin="layout" path="M 3.40711E-6 3.88889E-6 L 3.40711E-6 0.08669 " pathEditMode="relative" rAng="0" ptsTypes="AA">
                                      <p:cBhvr>
                                        <p:cTn id="14" dur="1000" spd="-100000" fill="hold"/>
                                        <p:tgtEl>
                                          <p:spTgt spid="4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1000"/>
                                  </p:stCondLst>
                                  <p:childTnLst>
                                    <p:animMotion origin="layout" path="M 3.40711E-6 1.66667E-6 L 3.40711E-6 0.08669 " pathEditMode="relative" rAng="0" ptsTypes="AA">
                                      <p:cBhvr>
                                        <p:cTn id="19" dur="1000" spd="-100000" fill="hold"/>
                                        <p:tgtEl>
                                          <p:spTgt spid="43"/>
                                        </p:tgtEl>
                                        <p:attrNameLst>
                                          <p:attrName>ppt_x</p:attrName>
                                          <p:attrName>ppt_y</p:attrName>
                                        </p:attrNameLst>
                                      </p:cBhvr>
                                      <p:rCtr x="0" y="4329"/>
                                    </p:animMotion>
                                  </p:childTnLst>
                                </p:cTn>
                              </p:par>
                              <p:par>
                                <p:cTn id="20" presetID="10" presetClass="entr" presetSubtype="0" fill="hold" grpId="0" nodeType="withEffect">
                                  <p:stCondLst>
                                    <p:cond delay="1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42" presetClass="path" presetSubtype="0" decel="100000" fill="hold" grpId="1" nodeType="withEffect">
                                  <p:stCondLst>
                                    <p:cond delay="1500"/>
                                  </p:stCondLst>
                                  <p:childTnLst>
                                    <p:animMotion origin="layout" path="M 3.40711E-6 -5.55556E-7 L 3.40711E-6 0.08669 " pathEditMode="relative" rAng="0" ptsTypes="AA">
                                      <p:cBhvr>
                                        <p:cTn id="24" dur="1000" spd="-100000" fill="hold"/>
                                        <p:tgtEl>
                                          <p:spTgt spid="44"/>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4" grpId="0" animBg="1"/>
      <p:bldP spid="44"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1"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2" name="Picture Placeholder 6"/>
          <p:cNvSpPr>
            <a:spLocks noGrp="1"/>
          </p:cNvSpPr>
          <p:nvPr>
            <p:ph type="pic" sz="quarter" idx="39"/>
          </p:nvPr>
        </p:nvSpPr>
        <p:spPr>
          <a:xfrm>
            <a:off x="2286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40"/>
          </p:nvPr>
        </p:nvSpPr>
        <p:spPr>
          <a:xfrm>
            <a:off x="4572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1"/>
          </p:nvPr>
        </p:nvSpPr>
        <p:spPr>
          <a:xfrm>
            <a:off x="6858000" y="0"/>
            <a:ext cx="2286000" cy="222885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561017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7_Custom Layout">
    <p:spTree>
      <p:nvGrpSpPr>
        <p:cNvPr id="1" name=""/>
        <p:cNvGrpSpPr/>
        <p:nvPr/>
      </p:nvGrpSpPr>
      <p:grpSpPr>
        <a:xfrm>
          <a:off x="0" y="0"/>
          <a:ext cx="0" cy="0"/>
          <a:chOff x="0" y="0"/>
          <a:chExt cx="0" cy="0"/>
        </a:xfrm>
      </p:grpSpPr>
      <p:sp>
        <p:nvSpPr>
          <p:cNvPr id="3" name="Picture Placeholder 6"/>
          <p:cNvSpPr>
            <a:spLocks noGrp="1"/>
          </p:cNvSpPr>
          <p:nvPr>
            <p:ph type="pic" sz="quarter" idx="38"/>
          </p:nvPr>
        </p:nvSpPr>
        <p:spPr>
          <a:xfrm>
            <a:off x="649920" y="1051370"/>
            <a:ext cx="2489454" cy="2136770"/>
          </a:xfrm>
          <a:prstGeom prst="rect">
            <a:avLst/>
          </a:prstGeom>
          <a:pattFill prst="pct60">
            <a:fgClr>
              <a:srgbClr val="FFFFFF"/>
            </a:fgClr>
            <a:bgClr>
              <a:srgbClr val="C1C9D5"/>
            </a:bgClr>
          </a:pattFill>
        </p:spPr>
        <p:txBody>
          <a:bodyPr/>
          <a:lstStyle/>
          <a:p>
            <a:endParaRPr lang="en-US"/>
          </a:p>
        </p:txBody>
      </p:sp>
      <p:sp>
        <p:nvSpPr>
          <p:cNvPr id="4" name="Picture Placeholder 6"/>
          <p:cNvSpPr>
            <a:spLocks noGrp="1"/>
          </p:cNvSpPr>
          <p:nvPr>
            <p:ph type="pic" sz="quarter" idx="39"/>
          </p:nvPr>
        </p:nvSpPr>
        <p:spPr>
          <a:xfrm>
            <a:off x="3327274" y="1051370"/>
            <a:ext cx="2489454" cy="2136770"/>
          </a:xfrm>
          <a:prstGeom prst="rect">
            <a:avLst/>
          </a:prstGeom>
          <a:pattFill prst="pct60">
            <a:fgClr>
              <a:srgbClr val="FFFFFF"/>
            </a:fgClr>
            <a:bgClr>
              <a:srgbClr val="C1C9D5"/>
            </a:bgClr>
          </a:pattFill>
        </p:spPr>
        <p:txBody>
          <a:bodyPr/>
          <a:lstStyle>
            <a:lvl1pPr>
              <a:defRPr lang="en-US"/>
            </a:lvl1pPr>
          </a:lstStyle>
          <a:p>
            <a:pPr lvl="0"/>
            <a:endParaRPr lang="en-US"/>
          </a:p>
        </p:txBody>
      </p:sp>
      <p:sp>
        <p:nvSpPr>
          <p:cNvPr id="5" name="Picture Placeholder 6"/>
          <p:cNvSpPr>
            <a:spLocks noGrp="1"/>
          </p:cNvSpPr>
          <p:nvPr>
            <p:ph type="pic" sz="quarter" idx="40"/>
          </p:nvPr>
        </p:nvSpPr>
        <p:spPr>
          <a:xfrm>
            <a:off x="6004627" y="1051370"/>
            <a:ext cx="2489454" cy="2136770"/>
          </a:xfrm>
          <a:prstGeom prst="rect">
            <a:avLst/>
          </a:prstGeom>
          <a:pattFill prst="pct60">
            <a:fgClr>
              <a:srgbClr val="FFFFFF"/>
            </a:fgClr>
            <a:bgClr>
              <a:srgbClr val="C1C9D5"/>
            </a:bgClr>
          </a:pattFill>
        </p:spPr>
        <p:txBody>
          <a:bodyPr/>
          <a:lstStyle>
            <a:lvl1pPr>
              <a:defRPr lang="en-US"/>
            </a:lvl1pPr>
          </a:lstStyle>
          <a:p>
            <a:pPr lvl="0"/>
            <a:endParaRPr lang="en-US"/>
          </a:p>
        </p:txBody>
      </p:sp>
    </p:spTree>
    <p:extLst>
      <p:ext uri="{BB962C8B-B14F-4D97-AF65-F5344CB8AC3E}">
        <p14:creationId xmlns:p14="http://schemas.microsoft.com/office/powerpoint/2010/main" val="2765113535"/>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12" name="Picture Placeholder 6"/>
          <p:cNvSpPr>
            <a:spLocks noGrp="1"/>
          </p:cNvSpPr>
          <p:nvPr>
            <p:ph type="pic" sz="quarter" idx="38"/>
          </p:nvPr>
        </p:nvSpPr>
        <p:spPr>
          <a:xfrm>
            <a:off x="35923" y="25038"/>
            <a:ext cx="2763079" cy="251456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3" name="Picture Placeholder 6"/>
          <p:cNvSpPr>
            <a:spLocks noGrp="1"/>
          </p:cNvSpPr>
          <p:nvPr>
            <p:ph type="pic" sz="quarter" idx="39"/>
          </p:nvPr>
        </p:nvSpPr>
        <p:spPr>
          <a:xfrm>
            <a:off x="2837517" y="25038"/>
            <a:ext cx="2763079" cy="2514566"/>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4" name="Picture Placeholder 6"/>
          <p:cNvSpPr>
            <a:spLocks noGrp="1"/>
          </p:cNvSpPr>
          <p:nvPr>
            <p:ph type="pic" sz="quarter" idx="40"/>
          </p:nvPr>
        </p:nvSpPr>
        <p:spPr>
          <a:xfrm>
            <a:off x="2837517" y="2571750"/>
            <a:ext cx="2763079" cy="2538140"/>
          </a:xfrm>
          <a:prstGeom prst="rect">
            <a:avLst/>
          </a:prstGeom>
          <a:pattFill prst="pct60">
            <a:fgClr>
              <a:srgbClr val="FFFFFF"/>
            </a:fgClr>
            <a:bgClr>
              <a:srgbClr val="E6E9EE"/>
            </a:bgClr>
          </a:pattFill>
        </p:spPr>
        <p:txBody>
          <a:bodyPr/>
          <a:lstStyle>
            <a:lvl1pPr>
              <a:defRPr lang="en-US"/>
            </a:lvl1pPr>
          </a:lstStyle>
          <a:p>
            <a:pPr lvl="0"/>
            <a:endParaRPr lang="en-US"/>
          </a:p>
        </p:txBody>
      </p:sp>
      <p:sp>
        <p:nvSpPr>
          <p:cNvPr id="15" name="Picture Placeholder 6"/>
          <p:cNvSpPr>
            <a:spLocks noGrp="1"/>
          </p:cNvSpPr>
          <p:nvPr>
            <p:ph type="pic" sz="quarter" idx="41"/>
          </p:nvPr>
        </p:nvSpPr>
        <p:spPr>
          <a:xfrm>
            <a:off x="35923" y="2571750"/>
            <a:ext cx="2763079" cy="2538140"/>
          </a:xfrm>
          <a:prstGeom prst="rect">
            <a:avLst/>
          </a:prstGeom>
          <a:pattFill prst="pct60">
            <a:fgClr>
              <a:srgbClr val="FFFFFF"/>
            </a:fgClr>
            <a:bgClr>
              <a:srgbClr val="E6E9EE"/>
            </a:bgClr>
          </a:pattFill>
        </p:spPr>
        <p:txBody>
          <a:bodyPr/>
          <a:lstStyle>
            <a:lvl1pPr>
              <a:defRPr lang="en-US"/>
            </a:lvl1pPr>
          </a:lstStyle>
          <a:p>
            <a:pPr lvl="0"/>
            <a:endParaRPr lang="en-US"/>
          </a:p>
        </p:txBody>
      </p:sp>
    </p:spTree>
    <p:extLst>
      <p:ext uri="{BB962C8B-B14F-4D97-AF65-F5344CB8AC3E}">
        <p14:creationId xmlns:p14="http://schemas.microsoft.com/office/powerpoint/2010/main" val="2624718986"/>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2297198"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4594396"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2297198"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6891594" y="0"/>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4594396" y="2594149"/>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853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D20A1C01-5A8D-4D28-BD2A-5F7CD77A5EE8}"/>
              </a:ext>
            </a:extLst>
          </p:cNvPr>
          <p:cNvSpPr>
            <a:spLocks noGrp="1"/>
          </p:cNvSpPr>
          <p:nvPr>
            <p:ph type="pic" sz="quarter" idx="38"/>
          </p:nvPr>
        </p:nvSpPr>
        <p:spPr>
          <a:xfrm>
            <a:off x="2297198"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id="{AFA33A9A-7C63-48CF-80D3-E8B89809C8F6}"/>
              </a:ext>
            </a:extLst>
          </p:cNvPr>
          <p:cNvSpPr>
            <a:spLocks noGrp="1"/>
          </p:cNvSpPr>
          <p:nvPr>
            <p:ph type="pic" sz="quarter" idx="39"/>
          </p:nvPr>
        </p:nvSpPr>
        <p:spPr>
          <a:xfrm>
            <a:off x="4594396" y="0"/>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id="{F2BA50BE-6CD6-438C-ABA3-F0CA17693FC6}"/>
              </a:ext>
            </a:extLst>
          </p:cNvPr>
          <p:cNvSpPr>
            <a:spLocks noGrp="1"/>
          </p:cNvSpPr>
          <p:nvPr>
            <p:ph type="pic" sz="quarter" idx="40"/>
          </p:nvPr>
        </p:nvSpPr>
        <p:spPr>
          <a:xfrm>
            <a:off x="0"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id="{B1D48CD9-A0E5-4ECB-A530-D4DAC86466F9}"/>
              </a:ext>
            </a:extLst>
          </p:cNvPr>
          <p:cNvSpPr>
            <a:spLocks noGrp="1"/>
          </p:cNvSpPr>
          <p:nvPr>
            <p:ph type="pic" sz="quarter" idx="41"/>
          </p:nvPr>
        </p:nvSpPr>
        <p:spPr>
          <a:xfrm>
            <a:off x="2297198" y="2594149"/>
            <a:ext cx="2252406" cy="2549351"/>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id="{93736B91-70C5-47D4-915B-F2450F410BD0}"/>
              </a:ext>
            </a:extLst>
          </p:cNvPr>
          <p:cNvSpPr>
            <a:spLocks noGrp="1"/>
          </p:cNvSpPr>
          <p:nvPr>
            <p:ph type="pic" sz="quarter" idx="42"/>
          </p:nvPr>
        </p:nvSpPr>
        <p:spPr>
          <a:xfrm>
            <a:off x="6891594" y="0"/>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id="{1F9A97A3-008B-4DBE-8BA2-2FBF3BDFE4E2}"/>
              </a:ext>
            </a:extLst>
          </p:cNvPr>
          <p:cNvSpPr>
            <a:spLocks noGrp="1"/>
          </p:cNvSpPr>
          <p:nvPr>
            <p:ph type="pic" sz="quarter" idx="43"/>
          </p:nvPr>
        </p:nvSpPr>
        <p:spPr>
          <a:xfrm>
            <a:off x="6891594" y="2594149"/>
            <a:ext cx="2252407" cy="2549351"/>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041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547F1D62-536A-4F79-8D37-91A6FFCF8770}"/>
              </a:ext>
            </a:extLst>
          </p:cNvPr>
          <p:cNvSpPr>
            <a:spLocks noGrp="1"/>
          </p:cNvSpPr>
          <p:nvPr>
            <p:ph type="pic" sz="quarter" idx="39"/>
          </p:nvPr>
        </p:nvSpPr>
        <p:spPr>
          <a:xfrm>
            <a:off x="1830943" y="0"/>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id="{9E499711-1E7E-4D76-9F28-10113A27F8BC}"/>
              </a:ext>
            </a:extLst>
          </p:cNvPr>
          <p:cNvSpPr>
            <a:spLocks noGrp="1"/>
          </p:cNvSpPr>
          <p:nvPr>
            <p:ph type="pic" sz="quarter" idx="40"/>
          </p:nvPr>
        </p:nvSpPr>
        <p:spPr>
          <a:xfrm>
            <a:off x="3661886" y="0"/>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id="{85C28D07-CED7-44E6-9820-1F617E6405BA}"/>
              </a:ext>
            </a:extLst>
          </p:cNvPr>
          <p:cNvSpPr>
            <a:spLocks noGrp="1"/>
          </p:cNvSpPr>
          <p:nvPr>
            <p:ph type="pic" sz="quarter" idx="41"/>
          </p:nvPr>
        </p:nvSpPr>
        <p:spPr>
          <a:xfrm>
            <a:off x="5492828" y="0"/>
            <a:ext cx="1820228" cy="1705928"/>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id="{B81C2D65-5E82-4B96-BA73-1459034AA4EF}"/>
              </a:ext>
            </a:extLst>
          </p:cNvPr>
          <p:cNvSpPr>
            <a:spLocks noGrp="1"/>
          </p:cNvSpPr>
          <p:nvPr>
            <p:ph type="pic" sz="quarter" idx="42"/>
          </p:nvPr>
        </p:nvSpPr>
        <p:spPr>
          <a:xfrm>
            <a:off x="7323771" y="0"/>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id="{F5C9B4A2-BD4C-4613-B1C8-426246442952}"/>
              </a:ext>
            </a:extLst>
          </p:cNvPr>
          <p:cNvSpPr>
            <a:spLocks noGrp="1"/>
          </p:cNvSpPr>
          <p:nvPr>
            <p:ph type="pic" sz="quarter" idx="43"/>
          </p:nvPr>
        </p:nvSpPr>
        <p:spPr>
          <a:xfrm>
            <a:off x="0"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id="{C1E587B0-5081-4811-BF09-53C52CD79708}"/>
              </a:ext>
            </a:extLst>
          </p:cNvPr>
          <p:cNvSpPr>
            <a:spLocks noGrp="1"/>
          </p:cNvSpPr>
          <p:nvPr>
            <p:ph type="pic" sz="quarter" idx="44"/>
          </p:nvPr>
        </p:nvSpPr>
        <p:spPr>
          <a:xfrm>
            <a:off x="1830943"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id="{848F19B3-C3B8-409D-9B9E-FE0E7C5B97CE}"/>
              </a:ext>
            </a:extLst>
          </p:cNvPr>
          <p:cNvSpPr>
            <a:spLocks noGrp="1"/>
          </p:cNvSpPr>
          <p:nvPr>
            <p:ph type="pic" sz="quarter" idx="45"/>
          </p:nvPr>
        </p:nvSpPr>
        <p:spPr>
          <a:xfrm>
            <a:off x="3661886" y="1718786"/>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id="{2EF10A99-360C-41AA-821D-107E56A62DDD}"/>
              </a:ext>
            </a:extLst>
          </p:cNvPr>
          <p:cNvSpPr>
            <a:spLocks noGrp="1"/>
          </p:cNvSpPr>
          <p:nvPr>
            <p:ph type="pic" sz="quarter" idx="47"/>
          </p:nvPr>
        </p:nvSpPr>
        <p:spPr>
          <a:xfrm>
            <a:off x="7323771" y="1718786"/>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id="{F966354A-A564-431F-B7DD-4801994D22FD}"/>
              </a:ext>
            </a:extLst>
          </p:cNvPr>
          <p:cNvSpPr>
            <a:spLocks noGrp="1"/>
          </p:cNvSpPr>
          <p:nvPr>
            <p:ph type="pic" sz="quarter" idx="48"/>
          </p:nvPr>
        </p:nvSpPr>
        <p:spPr>
          <a:xfrm>
            <a:off x="0" y="3437572"/>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id="{70153A5C-E9DB-46BD-AF67-D5028191A028}"/>
              </a:ext>
            </a:extLst>
          </p:cNvPr>
          <p:cNvSpPr>
            <a:spLocks noGrp="1"/>
          </p:cNvSpPr>
          <p:nvPr>
            <p:ph type="pic" sz="quarter" idx="50"/>
          </p:nvPr>
        </p:nvSpPr>
        <p:spPr>
          <a:xfrm>
            <a:off x="3661886" y="3437572"/>
            <a:ext cx="1820229" cy="1705928"/>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id="{F6E16CAF-F7B5-4D3C-A150-056C8546C97D}"/>
              </a:ext>
            </a:extLst>
          </p:cNvPr>
          <p:cNvSpPr>
            <a:spLocks noGrp="1"/>
          </p:cNvSpPr>
          <p:nvPr>
            <p:ph type="pic" sz="quarter" idx="51"/>
          </p:nvPr>
        </p:nvSpPr>
        <p:spPr>
          <a:xfrm>
            <a:off x="5492828" y="3437572"/>
            <a:ext cx="1820228" cy="1705928"/>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id="{DEA29BFE-0750-4CED-858B-21CC3D43CF99}"/>
              </a:ext>
            </a:extLst>
          </p:cNvPr>
          <p:cNvSpPr>
            <a:spLocks noGrp="1"/>
          </p:cNvSpPr>
          <p:nvPr>
            <p:ph type="pic" sz="quarter" idx="52"/>
          </p:nvPr>
        </p:nvSpPr>
        <p:spPr>
          <a:xfrm>
            <a:off x="7323771" y="3437572"/>
            <a:ext cx="1820229" cy="1705928"/>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473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id="{2939B95A-6CBF-409F-84B3-42C0839203D0}"/>
              </a:ext>
            </a:extLst>
          </p:cNvPr>
          <p:cNvSpPr>
            <a:spLocks noGrp="1"/>
          </p:cNvSpPr>
          <p:nvPr>
            <p:ph type="pic" sz="quarter" idx="39"/>
          </p:nvPr>
        </p:nvSpPr>
        <p:spPr>
          <a:xfrm>
            <a:off x="0"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id="{AB40BECF-EB5B-43F0-9FB0-D40B193417E1}"/>
              </a:ext>
            </a:extLst>
          </p:cNvPr>
          <p:cNvSpPr>
            <a:spLocks noGrp="1"/>
          </p:cNvSpPr>
          <p:nvPr>
            <p:ph type="pic" sz="quarter" idx="40"/>
          </p:nvPr>
        </p:nvSpPr>
        <p:spPr>
          <a:xfrm>
            <a:off x="1525488"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id="{53AB5C98-F720-42C1-B036-26353EA021E3}"/>
              </a:ext>
            </a:extLst>
          </p:cNvPr>
          <p:cNvSpPr>
            <a:spLocks noGrp="1"/>
          </p:cNvSpPr>
          <p:nvPr>
            <p:ph type="pic" sz="quarter" idx="42"/>
          </p:nvPr>
        </p:nvSpPr>
        <p:spPr>
          <a:xfrm>
            <a:off x="4576463" y="0"/>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id="{A7B7ADEA-629D-47FB-960D-A1F8AC8D6DA6}"/>
              </a:ext>
            </a:extLst>
          </p:cNvPr>
          <p:cNvSpPr>
            <a:spLocks noGrp="1"/>
          </p:cNvSpPr>
          <p:nvPr>
            <p:ph type="pic" sz="quarter" idx="43"/>
          </p:nvPr>
        </p:nvSpPr>
        <p:spPr>
          <a:xfrm>
            <a:off x="6101951" y="0"/>
            <a:ext cx="1516561" cy="1278646"/>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id="{4F9312AB-9B7D-4B09-959E-75FF662CDFFD}"/>
              </a:ext>
            </a:extLst>
          </p:cNvPr>
          <p:cNvSpPr>
            <a:spLocks noGrp="1"/>
          </p:cNvSpPr>
          <p:nvPr>
            <p:ph type="pic" sz="quarter" idx="44"/>
          </p:nvPr>
        </p:nvSpPr>
        <p:spPr>
          <a:xfrm>
            <a:off x="7627439" y="0"/>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id="{C21CF143-7CE8-4EDB-8F5B-1EAA4F3EB3D9}"/>
              </a:ext>
            </a:extLst>
          </p:cNvPr>
          <p:cNvSpPr>
            <a:spLocks noGrp="1"/>
          </p:cNvSpPr>
          <p:nvPr>
            <p:ph type="pic" sz="quarter" idx="46"/>
          </p:nvPr>
        </p:nvSpPr>
        <p:spPr>
          <a:xfrm>
            <a:off x="1525488"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id="{676C95BA-1B92-4AF1-A0AD-7D39D1802849}"/>
              </a:ext>
            </a:extLst>
          </p:cNvPr>
          <p:cNvSpPr>
            <a:spLocks noGrp="1"/>
          </p:cNvSpPr>
          <p:nvPr>
            <p:ph type="pic" sz="quarter" idx="47"/>
          </p:nvPr>
        </p:nvSpPr>
        <p:spPr>
          <a:xfrm>
            <a:off x="3050976"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id="{09B06827-9EF7-4EC9-88E0-7E5D47719289}"/>
              </a:ext>
            </a:extLst>
          </p:cNvPr>
          <p:cNvSpPr>
            <a:spLocks noGrp="1"/>
          </p:cNvSpPr>
          <p:nvPr>
            <p:ph type="pic" sz="quarter" idx="48"/>
          </p:nvPr>
        </p:nvSpPr>
        <p:spPr>
          <a:xfrm>
            <a:off x="4576463" y="1288285"/>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id="{24D86F31-D54B-49AB-BB38-E9ACE3B86956}"/>
              </a:ext>
            </a:extLst>
          </p:cNvPr>
          <p:cNvSpPr>
            <a:spLocks noGrp="1"/>
          </p:cNvSpPr>
          <p:nvPr>
            <p:ph type="pic" sz="quarter" idx="50"/>
          </p:nvPr>
        </p:nvSpPr>
        <p:spPr>
          <a:xfrm>
            <a:off x="7627439" y="1288285"/>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id="{49C7DD07-2040-4ADB-A7E0-F22A03458583}"/>
              </a:ext>
            </a:extLst>
          </p:cNvPr>
          <p:cNvSpPr>
            <a:spLocks noGrp="1"/>
          </p:cNvSpPr>
          <p:nvPr>
            <p:ph type="pic" sz="quarter" idx="51"/>
          </p:nvPr>
        </p:nvSpPr>
        <p:spPr>
          <a:xfrm>
            <a:off x="0"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id="{0A16FB21-FEDC-4115-B682-77804B1F1599}"/>
              </a:ext>
            </a:extLst>
          </p:cNvPr>
          <p:cNvSpPr>
            <a:spLocks noGrp="1"/>
          </p:cNvSpPr>
          <p:nvPr>
            <p:ph type="pic" sz="quarter" idx="52"/>
          </p:nvPr>
        </p:nvSpPr>
        <p:spPr>
          <a:xfrm>
            <a:off x="1525488"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id="{09FBAFEB-6675-4992-9F59-3CDEEB06C1E2}"/>
              </a:ext>
            </a:extLst>
          </p:cNvPr>
          <p:cNvSpPr>
            <a:spLocks noGrp="1"/>
          </p:cNvSpPr>
          <p:nvPr>
            <p:ph type="pic" sz="quarter" idx="54"/>
          </p:nvPr>
        </p:nvSpPr>
        <p:spPr>
          <a:xfrm>
            <a:off x="4576463" y="2576569"/>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id="{73DE433A-65DB-4D80-BEBA-C0E98C0B13CD}"/>
              </a:ext>
            </a:extLst>
          </p:cNvPr>
          <p:cNvSpPr>
            <a:spLocks noGrp="1"/>
          </p:cNvSpPr>
          <p:nvPr>
            <p:ph type="pic" sz="quarter" idx="55"/>
          </p:nvPr>
        </p:nvSpPr>
        <p:spPr>
          <a:xfrm>
            <a:off x="6101951" y="2576569"/>
            <a:ext cx="1516561" cy="1278646"/>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id="{1C48A930-F2CC-46AD-B2D2-40758BAF99DC}"/>
              </a:ext>
            </a:extLst>
          </p:cNvPr>
          <p:cNvSpPr>
            <a:spLocks noGrp="1"/>
          </p:cNvSpPr>
          <p:nvPr>
            <p:ph type="pic" sz="quarter" idx="57"/>
          </p:nvPr>
        </p:nvSpPr>
        <p:spPr>
          <a:xfrm>
            <a:off x="0"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id="{FF796C8D-5331-4731-A404-B7B2D5A9E529}"/>
              </a:ext>
            </a:extLst>
          </p:cNvPr>
          <p:cNvSpPr>
            <a:spLocks noGrp="1"/>
          </p:cNvSpPr>
          <p:nvPr>
            <p:ph type="pic" sz="quarter" idx="59"/>
          </p:nvPr>
        </p:nvSpPr>
        <p:spPr>
          <a:xfrm>
            <a:off x="3050976"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id="{7F0BA582-E839-40B1-9A4B-DFE0D1A9D75F}"/>
              </a:ext>
            </a:extLst>
          </p:cNvPr>
          <p:cNvSpPr>
            <a:spLocks noGrp="1"/>
          </p:cNvSpPr>
          <p:nvPr>
            <p:ph type="pic" sz="quarter" idx="60"/>
          </p:nvPr>
        </p:nvSpPr>
        <p:spPr>
          <a:xfrm>
            <a:off x="4576463" y="3864854"/>
            <a:ext cx="1516561" cy="1278646"/>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id="{9376C177-5763-401A-9E03-56709766AA9F}"/>
              </a:ext>
            </a:extLst>
          </p:cNvPr>
          <p:cNvSpPr>
            <a:spLocks noGrp="1"/>
          </p:cNvSpPr>
          <p:nvPr>
            <p:ph type="pic" sz="quarter" idx="62"/>
          </p:nvPr>
        </p:nvSpPr>
        <p:spPr>
          <a:xfrm>
            <a:off x="7627439" y="3864854"/>
            <a:ext cx="1516561" cy="1278646"/>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179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p15:guide id="4" orient="horz" pos="1620" userDrawn="1">
          <p15:clr>
            <a:srgbClr val="FBAE40"/>
          </p15:clr>
        </p15:guide>
        <p15:guide id="5"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eam-Morph-01">
    <p:spTree>
      <p:nvGrpSpPr>
        <p:cNvPr id="1" name=""/>
        <p:cNvGrpSpPr/>
        <p:nvPr/>
      </p:nvGrpSpPr>
      <p:grpSpPr>
        <a:xfrm>
          <a:off x="0" y="0"/>
          <a:ext cx="0" cy="0"/>
          <a:chOff x="0" y="0"/>
          <a:chExt cx="0" cy="0"/>
        </a:xfrm>
      </p:grpSpPr>
      <p:sp>
        <p:nvSpPr>
          <p:cNvPr id="4" name="Picture Placeholder 6"/>
          <p:cNvSpPr>
            <a:spLocks noGrp="1"/>
          </p:cNvSpPr>
          <p:nvPr>
            <p:ph type="pic" sz="quarter" idx="39"/>
          </p:nvPr>
        </p:nvSpPr>
        <p:spPr>
          <a:xfrm>
            <a:off x="862221"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p:cNvSpPr>
            <a:spLocks noGrp="1"/>
          </p:cNvSpPr>
          <p:nvPr>
            <p:ph type="pic" sz="quarter" idx="40"/>
          </p:nvPr>
        </p:nvSpPr>
        <p:spPr>
          <a:xfrm>
            <a:off x="2367999"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3873776"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5379553"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6885331" y="157038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400207207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eam-Morph-02">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7940097"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5695404"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450712"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20601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111013559"/>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327"/>
        <p:cNvGrpSpPr/>
        <p:nvPr/>
      </p:nvGrpSpPr>
      <p:grpSpPr>
        <a:xfrm>
          <a:off x="0" y="0"/>
          <a:ext cx="0" cy="0"/>
          <a:chOff x="0" y="0"/>
          <a:chExt cx="0" cy="0"/>
        </a:xfrm>
      </p:grpSpPr>
      <p:sp>
        <p:nvSpPr>
          <p:cNvPr id="328" name="Google Shape;328;p15"/>
          <p:cNvSpPr txBox="1">
            <a:spLocks noGrp="1"/>
          </p:cNvSpPr>
          <p:nvPr>
            <p:ph type="title" hasCustomPrompt="1"/>
          </p:nvPr>
        </p:nvSpPr>
        <p:spPr>
          <a:xfrm flipH="1">
            <a:off x="3620539" y="3509901"/>
            <a:ext cx="1209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dk2"/>
                </a:solidFill>
                <a:latin typeface="Poppins Medium"/>
                <a:ea typeface="Poppins Medium"/>
                <a:cs typeface="Poppins Medium"/>
                <a:sym typeface="Poppins Medium"/>
              </a:defRPr>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329" name="Google Shape;329;p15"/>
          <p:cNvSpPr txBox="1">
            <a:spLocks noGrp="1"/>
          </p:cNvSpPr>
          <p:nvPr>
            <p:ph type="subTitle" idx="1"/>
          </p:nvPr>
        </p:nvSpPr>
        <p:spPr>
          <a:xfrm flipH="1">
            <a:off x="5346175" y="2057588"/>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0" name="Google Shape;330;p15"/>
          <p:cNvSpPr txBox="1">
            <a:spLocks noGrp="1"/>
          </p:cNvSpPr>
          <p:nvPr>
            <p:ph type="subTitle" idx="2"/>
          </p:nvPr>
        </p:nvSpPr>
        <p:spPr>
          <a:xfrm>
            <a:off x="6035925" y="3205226"/>
            <a:ext cx="24099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1" name="Google Shape;331;p15"/>
          <p:cNvSpPr txBox="1">
            <a:spLocks noGrp="1"/>
          </p:cNvSpPr>
          <p:nvPr>
            <p:ph type="subTitle" idx="3"/>
          </p:nvPr>
        </p:nvSpPr>
        <p:spPr>
          <a:xfrm flipH="1">
            <a:off x="673600" y="3147867"/>
            <a:ext cx="24099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15"/>
          <p:cNvSpPr txBox="1">
            <a:spLocks noGrp="1"/>
          </p:cNvSpPr>
          <p:nvPr>
            <p:ph type="subTitle" idx="4"/>
          </p:nvPr>
        </p:nvSpPr>
        <p:spPr>
          <a:xfrm flipH="1">
            <a:off x="5346175" y="1475063"/>
            <a:ext cx="26340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3" name="Google Shape;333;p15"/>
          <p:cNvSpPr txBox="1">
            <a:spLocks noGrp="1"/>
          </p:cNvSpPr>
          <p:nvPr>
            <p:ph type="subTitle" idx="5"/>
          </p:nvPr>
        </p:nvSpPr>
        <p:spPr>
          <a:xfrm>
            <a:off x="6035925" y="2603651"/>
            <a:ext cx="2409900" cy="74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4" name="Google Shape;334;p15"/>
          <p:cNvSpPr txBox="1">
            <a:spLocks noGrp="1"/>
          </p:cNvSpPr>
          <p:nvPr>
            <p:ph type="subTitle" idx="6"/>
          </p:nvPr>
        </p:nvSpPr>
        <p:spPr>
          <a:xfrm flipH="1">
            <a:off x="402700" y="2661042"/>
            <a:ext cx="2680800" cy="6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800"/>
              <a:buFont typeface="Paytone One"/>
              <a:buNone/>
              <a:defRPr sz="2400">
                <a:latin typeface="Mali SemiBold"/>
                <a:ea typeface="Mali SemiBold"/>
                <a:cs typeface="Mali SemiBold"/>
                <a:sym typeface="Mali SemiBold"/>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335" name="Google Shape;335;p15"/>
          <p:cNvSpPr txBox="1">
            <a:spLocks noGrp="1"/>
          </p:cNvSpPr>
          <p:nvPr>
            <p:ph type="title" idx="7" hasCustomPrompt="1"/>
          </p:nvPr>
        </p:nvSpPr>
        <p:spPr>
          <a:xfrm>
            <a:off x="3563539" y="229538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accent1"/>
                </a:solidFill>
                <a:latin typeface="Poppins Medium"/>
                <a:ea typeface="Poppins Medium"/>
                <a:cs typeface="Poppins Medium"/>
                <a:sym typeface="Poppins Medium"/>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336" name="Google Shape;336;p15"/>
          <p:cNvSpPr txBox="1">
            <a:spLocks noGrp="1"/>
          </p:cNvSpPr>
          <p:nvPr>
            <p:ph type="title" idx="8" hasCustomPrompt="1"/>
          </p:nvPr>
        </p:nvSpPr>
        <p:spPr>
          <a:xfrm>
            <a:off x="3563539" y="1090481"/>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accent3"/>
                </a:solidFill>
                <a:latin typeface="Poppins Medium"/>
                <a:ea typeface="Poppins Medium"/>
                <a:cs typeface="Poppins Medium"/>
                <a:sym typeface="Poppins Medium"/>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337" name="Google Shape;337;p15"/>
          <p:cNvSpPr txBox="1">
            <a:spLocks noGrp="1"/>
          </p:cNvSpPr>
          <p:nvPr>
            <p:ph type="title" idx="9"/>
          </p:nvPr>
        </p:nvSpPr>
        <p:spPr>
          <a:xfrm>
            <a:off x="466725" y="355650"/>
            <a:ext cx="82107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grpSp>
        <p:nvGrpSpPr>
          <p:cNvPr id="338" name="Google Shape;338;p15"/>
          <p:cNvGrpSpPr/>
          <p:nvPr/>
        </p:nvGrpSpPr>
        <p:grpSpPr>
          <a:xfrm flipH="1">
            <a:off x="-472385" y="3293973"/>
            <a:ext cx="2284874" cy="2619058"/>
            <a:chOff x="5314125" y="2029825"/>
            <a:chExt cx="2053450" cy="2353575"/>
          </a:xfrm>
        </p:grpSpPr>
        <p:sp>
          <p:nvSpPr>
            <p:cNvPr id="339" name="Google Shape;339;p15"/>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5"/>
          <p:cNvGrpSpPr/>
          <p:nvPr/>
        </p:nvGrpSpPr>
        <p:grpSpPr>
          <a:xfrm>
            <a:off x="7444707" y="-1786348"/>
            <a:ext cx="2268036" cy="2599759"/>
            <a:chOff x="5314125" y="2029825"/>
            <a:chExt cx="2053450" cy="2353575"/>
          </a:xfrm>
        </p:grpSpPr>
        <p:sp>
          <p:nvSpPr>
            <p:cNvPr id="345" name="Google Shape;345;p15"/>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5"/>
          <p:cNvGrpSpPr/>
          <p:nvPr/>
        </p:nvGrpSpPr>
        <p:grpSpPr>
          <a:xfrm>
            <a:off x="-1358363" y="875948"/>
            <a:ext cx="2287412" cy="1827506"/>
            <a:chOff x="3450663" y="-567051"/>
            <a:chExt cx="1890580" cy="1510461"/>
          </a:xfrm>
        </p:grpSpPr>
        <p:sp>
          <p:nvSpPr>
            <p:cNvPr id="351" name="Google Shape;351;p15"/>
            <p:cNvSpPr/>
            <p:nvPr/>
          </p:nvSpPr>
          <p:spPr>
            <a:xfrm>
              <a:off x="3829202" y="-565448"/>
              <a:ext cx="728891" cy="828975"/>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4612376" y="-567051"/>
              <a:ext cx="728867" cy="828440"/>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3450663" y="114435"/>
              <a:ext cx="728891" cy="828975"/>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4233837" y="112831"/>
              <a:ext cx="728867" cy="828975"/>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5695403"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3450711"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20601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398493909"/>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3450711"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20601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038674"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732829376"/>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22053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1024153"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91440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35753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58190965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938439"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9144000" y="1226643"/>
            <a:ext cx="2215650" cy="2690050"/>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1135965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13575300"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15790949" y="1226643"/>
            <a:ext cx="2215650" cy="2690051"/>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073125674"/>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61_Custom Layout">
    <p:spTree>
      <p:nvGrpSpPr>
        <p:cNvPr id="1" name=""/>
        <p:cNvGrpSpPr/>
        <p:nvPr/>
      </p:nvGrpSpPr>
      <p:grpSpPr>
        <a:xfrm>
          <a:off x="0" y="0"/>
          <a:ext cx="0" cy="0"/>
          <a:chOff x="0" y="0"/>
          <a:chExt cx="0" cy="0"/>
        </a:xfrm>
      </p:grpSpPr>
      <p:sp>
        <p:nvSpPr>
          <p:cNvPr id="7" name="Picture Placeholder 6"/>
          <p:cNvSpPr>
            <a:spLocks noGrp="1"/>
          </p:cNvSpPr>
          <p:nvPr>
            <p:ph type="pic" sz="quarter" idx="40"/>
          </p:nvPr>
        </p:nvSpPr>
        <p:spPr>
          <a:xfrm>
            <a:off x="1351469" y="755373"/>
            <a:ext cx="2943175" cy="3573117"/>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10" name="Picture Placeholder 6"/>
          <p:cNvSpPr>
            <a:spLocks noGrp="1"/>
          </p:cNvSpPr>
          <p:nvPr>
            <p:ph type="pic" sz="quarter" idx="43"/>
          </p:nvPr>
        </p:nvSpPr>
        <p:spPr>
          <a:xfrm>
            <a:off x="5922671" y="2609020"/>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4" name="Picture Placeholder 6"/>
          <p:cNvSpPr>
            <a:spLocks noGrp="1"/>
          </p:cNvSpPr>
          <p:nvPr>
            <p:ph type="pic" sz="quarter" idx="39"/>
          </p:nvPr>
        </p:nvSpPr>
        <p:spPr>
          <a:xfrm>
            <a:off x="4384095" y="2609020"/>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8" name="Picture Placeholder 6"/>
          <p:cNvSpPr>
            <a:spLocks noGrp="1"/>
          </p:cNvSpPr>
          <p:nvPr>
            <p:ph type="pic" sz="quarter" idx="41"/>
          </p:nvPr>
        </p:nvSpPr>
        <p:spPr>
          <a:xfrm>
            <a:off x="4384095" y="75537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
        <p:nvSpPr>
          <p:cNvPr id="9" name="Picture Placeholder 6"/>
          <p:cNvSpPr>
            <a:spLocks noGrp="1"/>
          </p:cNvSpPr>
          <p:nvPr>
            <p:ph type="pic" sz="quarter" idx="42"/>
          </p:nvPr>
        </p:nvSpPr>
        <p:spPr>
          <a:xfrm>
            <a:off x="5889873" y="755373"/>
            <a:ext cx="1416326" cy="1719470"/>
          </a:xfrm>
          <a:prstGeom prst="rect">
            <a:avLst/>
          </a:pr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1925603"/>
      </p:ext>
    </p:extLst>
  </p:cSld>
  <p:clrMapOvr>
    <a:masterClrMapping/>
  </p:clrMapOvr>
  <p:extLst>
    <p:ext uri="{DCECCB84-F9BA-43D5-87BE-67443E8EF086}">
      <p15:sldGuideLst xmlns:p15="http://schemas.microsoft.com/office/powerpoint/2012/main">
        <p15:guide id="1" orient="horz" pos="810" userDrawn="1">
          <p15:clr>
            <a:srgbClr val="FBAE40"/>
          </p15:clr>
        </p15:guide>
        <p15:guide id="2" pos="14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2137146" y="1283677"/>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904541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DD1C2-C46F-4111-8691-AF13BE6E39C6}"/>
              </a:ext>
            </a:extLst>
          </p:cNvPr>
          <p:cNvSpPr>
            <a:spLocks noGrp="1"/>
          </p:cNvSpPr>
          <p:nvPr>
            <p:ph type="pic" sz="quarter" idx="41"/>
          </p:nvPr>
        </p:nvSpPr>
        <p:spPr>
          <a:xfrm>
            <a:off x="4568227" y="1493658"/>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B11D6E6F-1A6B-45CF-B9D7-D9761B246E47}"/>
              </a:ext>
            </a:extLst>
          </p:cNvPr>
          <p:cNvSpPr>
            <a:spLocks noGrp="1"/>
          </p:cNvSpPr>
          <p:nvPr>
            <p:ph type="pic" sz="quarter" idx="40"/>
          </p:nvPr>
        </p:nvSpPr>
        <p:spPr>
          <a:xfrm>
            <a:off x="347558" y="1493658"/>
            <a:ext cx="2145044" cy="2672862"/>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87904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268464A-15E7-4D9B-AD60-34512335592F}"/>
              </a:ext>
            </a:extLst>
          </p:cNvPr>
          <p:cNvSpPr>
            <a:spLocks noGrp="1"/>
          </p:cNvSpPr>
          <p:nvPr>
            <p:ph type="pic" sz="quarter" idx="40"/>
          </p:nvPr>
        </p:nvSpPr>
        <p:spPr>
          <a:xfrm>
            <a:off x="4786427" y="1492231"/>
            <a:ext cx="1928885" cy="2656431"/>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97546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6C5A2-21C0-4124-8346-6F4224A77D4D}"/>
              </a:ext>
            </a:extLst>
          </p:cNvPr>
          <p:cNvSpPr>
            <a:spLocks noGrp="1"/>
          </p:cNvSpPr>
          <p:nvPr>
            <p:ph type="pic" sz="quarter" idx="40"/>
          </p:nvPr>
        </p:nvSpPr>
        <p:spPr>
          <a:xfrm>
            <a:off x="1169775" y="1290917"/>
            <a:ext cx="2208359" cy="1230406"/>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227DA8D-2981-4111-A228-A72FCA3F9705}"/>
              </a:ext>
            </a:extLst>
          </p:cNvPr>
          <p:cNvSpPr>
            <a:spLocks noGrp="1"/>
          </p:cNvSpPr>
          <p:nvPr>
            <p:ph type="pic" sz="quarter" idx="41"/>
          </p:nvPr>
        </p:nvSpPr>
        <p:spPr>
          <a:xfrm>
            <a:off x="3637386" y="1290917"/>
            <a:ext cx="2208359" cy="1230406"/>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656C2B7F-79ED-47F6-8F62-450E015B464A}"/>
              </a:ext>
            </a:extLst>
          </p:cNvPr>
          <p:cNvSpPr>
            <a:spLocks noGrp="1"/>
          </p:cNvSpPr>
          <p:nvPr>
            <p:ph type="pic" sz="quarter" idx="42"/>
          </p:nvPr>
        </p:nvSpPr>
        <p:spPr>
          <a:xfrm>
            <a:off x="6104997" y="1290917"/>
            <a:ext cx="2208359" cy="1230406"/>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72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3D70656-C88E-47A8-AF4E-6796ABD03767}"/>
              </a:ext>
            </a:extLst>
          </p:cNvPr>
          <p:cNvSpPr>
            <a:spLocks noGrp="1"/>
          </p:cNvSpPr>
          <p:nvPr>
            <p:ph type="pic" sz="quarter" idx="40"/>
          </p:nvPr>
        </p:nvSpPr>
        <p:spPr>
          <a:xfrm>
            <a:off x="252108"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2C696FB3-7798-452D-A70D-9F9025FD10F5}"/>
              </a:ext>
            </a:extLst>
          </p:cNvPr>
          <p:cNvSpPr>
            <a:spLocks noGrp="1"/>
          </p:cNvSpPr>
          <p:nvPr>
            <p:ph type="pic" sz="quarter" idx="41"/>
          </p:nvPr>
        </p:nvSpPr>
        <p:spPr>
          <a:xfrm>
            <a:off x="1994956"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20011766-26D5-4106-9378-06DEFFB04B69}"/>
              </a:ext>
            </a:extLst>
          </p:cNvPr>
          <p:cNvSpPr>
            <a:spLocks noGrp="1"/>
          </p:cNvSpPr>
          <p:nvPr>
            <p:ph type="pic" sz="quarter" idx="42"/>
          </p:nvPr>
        </p:nvSpPr>
        <p:spPr>
          <a:xfrm>
            <a:off x="3737804"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AEA1BFBE-A9BC-46DF-B192-ABC87F485ECD}"/>
              </a:ext>
            </a:extLst>
          </p:cNvPr>
          <p:cNvSpPr>
            <a:spLocks noGrp="1"/>
          </p:cNvSpPr>
          <p:nvPr>
            <p:ph type="pic" sz="quarter" idx="43"/>
          </p:nvPr>
        </p:nvSpPr>
        <p:spPr>
          <a:xfrm>
            <a:off x="5480653" y="1110996"/>
            <a:ext cx="1668390" cy="1410327"/>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id="{5B7D466C-A520-4902-99C4-B78E98A6E6CB}"/>
              </a:ext>
            </a:extLst>
          </p:cNvPr>
          <p:cNvSpPr>
            <a:spLocks noGrp="1"/>
          </p:cNvSpPr>
          <p:nvPr>
            <p:ph type="pic" sz="quarter" idx="44"/>
          </p:nvPr>
        </p:nvSpPr>
        <p:spPr>
          <a:xfrm>
            <a:off x="7223500" y="1110996"/>
            <a:ext cx="1668390" cy="1410327"/>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00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795"/>
        <p:cNvGrpSpPr/>
        <p:nvPr/>
      </p:nvGrpSpPr>
      <p:grpSpPr>
        <a:xfrm>
          <a:off x="0" y="0"/>
          <a:ext cx="0" cy="0"/>
          <a:chOff x="0" y="0"/>
          <a:chExt cx="0" cy="0"/>
        </a:xfrm>
      </p:grpSpPr>
      <p:sp>
        <p:nvSpPr>
          <p:cNvPr id="796" name="Google Shape;796;p30"/>
          <p:cNvSpPr/>
          <p:nvPr/>
        </p:nvSpPr>
        <p:spPr>
          <a:xfrm>
            <a:off x="-682275" y="38461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160300"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1002850" y="38421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46950" y="45758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96175" y="4574150"/>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710850" y="2360250"/>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31725"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974275" y="2356250"/>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75525"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710850" y="8838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131725" y="88215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974275" y="87987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567600" y="161187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710850" y="-57197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131725" y="-5737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75525" y="1577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884325" y="38444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855750" y="2358525"/>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410400" y="3089975"/>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0"/>
          <p:cNvGrpSpPr/>
          <p:nvPr/>
        </p:nvGrpSpPr>
        <p:grpSpPr>
          <a:xfrm>
            <a:off x="5310450" y="-698287"/>
            <a:ext cx="7109975" cy="3087300"/>
            <a:chOff x="238125" y="1301825"/>
            <a:chExt cx="7109975" cy="3087300"/>
          </a:xfrm>
        </p:grpSpPr>
        <p:sp>
          <p:nvSpPr>
            <p:cNvPr id="816" name="Google Shape;816;p30"/>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2DED6899-EE35-4C9F-85BC-2800893A7A01}"/>
              </a:ext>
            </a:extLst>
          </p:cNvPr>
          <p:cNvSpPr>
            <a:spLocks noGrp="1"/>
          </p:cNvSpPr>
          <p:nvPr>
            <p:ph type="pic" sz="quarter" idx="40"/>
          </p:nvPr>
        </p:nvSpPr>
        <p:spPr>
          <a:xfrm>
            <a:off x="825590"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8" name="Picture Placeholder 37">
            <a:extLst>
              <a:ext uri="{FF2B5EF4-FFF2-40B4-BE49-F238E27FC236}">
                <a16:creationId xmlns:a16="http://schemas.microsoft.com/office/drawing/2014/main" id="{C8CD014F-DCFE-440B-9C46-DE5E50FC1AC8}"/>
              </a:ext>
            </a:extLst>
          </p:cNvPr>
          <p:cNvSpPr>
            <a:spLocks noGrp="1"/>
          </p:cNvSpPr>
          <p:nvPr>
            <p:ph type="pic" sz="quarter" idx="41"/>
          </p:nvPr>
        </p:nvSpPr>
        <p:spPr>
          <a:xfrm>
            <a:off x="3322006"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9" name="Picture Placeholder 38">
            <a:extLst>
              <a:ext uri="{FF2B5EF4-FFF2-40B4-BE49-F238E27FC236}">
                <a16:creationId xmlns:a16="http://schemas.microsoft.com/office/drawing/2014/main" id="{F25211DE-2900-41DB-94E0-DADC7578762E}"/>
              </a:ext>
            </a:extLst>
          </p:cNvPr>
          <p:cNvSpPr>
            <a:spLocks noGrp="1"/>
          </p:cNvSpPr>
          <p:nvPr>
            <p:ph type="pic" sz="quarter" idx="42"/>
          </p:nvPr>
        </p:nvSpPr>
        <p:spPr>
          <a:xfrm>
            <a:off x="5818422" y="143589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0" name="Picture Placeholder 39">
            <a:extLst>
              <a:ext uri="{FF2B5EF4-FFF2-40B4-BE49-F238E27FC236}">
                <a16:creationId xmlns:a16="http://schemas.microsoft.com/office/drawing/2014/main" id="{0051C6DB-32A3-4464-AE10-5633A7CE53C8}"/>
              </a:ext>
            </a:extLst>
          </p:cNvPr>
          <p:cNvSpPr>
            <a:spLocks noGrp="1"/>
          </p:cNvSpPr>
          <p:nvPr>
            <p:ph type="pic" sz="quarter" idx="43"/>
          </p:nvPr>
        </p:nvSpPr>
        <p:spPr>
          <a:xfrm>
            <a:off x="825590"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1" name="Picture Placeholder 40">
            <a:extLst>
              <a:ext uri="{FF2B5EF4-FFF2-40B4-BE49-F238E27FC236}">
                <a16:creationId xmlns:a16="http://schemas.microsoft.com/office/drawing/2014/main" id="{B30DC47F-8DF3-4F33-B1B6-FF730859D681}"/>
              </a:ext>
            </a:extLst>
          </p:cNvPr>
          <p:cNvSpPr>
            <a:spLocks noGrp="1"/>
          </p:cNvSpPr>
          <p:nvPr>
            <p:ph type="pic" sz="quarter" idx="44"/>
          </p:nvPr>
        </p:nvSpPr>
        <p:spPr>
          <a:xfrm>
            <a:off x="3322006"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2" name="Picture Placeholder 41">
            <a:extLst>
              <a:ext uri="{FF2B5EF4-FFF2-40B4-BE49-F238E27FC236}">
                <a16:creationId xmlns:a16="http://schemas.microsoft.com/office/drawing/2014/main" id="{8F4643DF-0111-4FA8-BE96-A6CE1DA67C8F}"/>
              </a:ext>
            </a:extLst>
          </p:cNvPr>
          <p:cNvSpPr>
            <a:spLocks noGrp="1"/>
          </p:cNvSpPr>
          <p:nvPr>
            <p:ph type="pic" sz="quarter" idx="45"/>
          </p:nvPr>
        </p:nvSpPr>
        <p:spPr>
          <a:xfrm>
            <a:off x="5818422" y="2446734"/>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3" name="Picture Placeholder 42">
            <a:extLst>
              <a:ext uri="{FF2B5EF4-FFF2-40B4-BE49-F238E27FC236}">
                <a16:creationId xmlns:a16="http://schemas.microsoft.com/office/drawing/2014/main" id="{095EDDFA-6EB5-48D5-94C9-9CC6B10491F1}"/>
              </a:ext>
            </a:extLst>
          </p:cNvPr>
          <p:cNvSpPr>
            <a:spLocks noGrp="1"/>
          </p:cNvSpPr>
          <p:nvPr>
            <p:ph type="pic" sz="quarter" idx="46"/>
          </p:nvPr>
        </p:nvSpPr>
        <p:spPr>
          <a:xfrm>
            <a:off x="825590"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4" name="Picture Placeholder 43">
            <a:extLst>
              <a:ext uri="{FF2B5EF4-FFF2-40B4-BE49-F238E27FC236}">
                <a16:creationId xmlns:a16="http://schemas.microsoft.com/office/drawing/2014/main" id="{97A33113-4109-4E55-A5EC-1DD0D9F09F4F}"/>
              </a:ext>
            </a:extLst>
          </p:cNvPr>
          <p:cNvSpPr>
            <a:spLocks noGrp="1"/>
          </p:cNvSpPr>
          <p:nvPr>
            <p:ph type="pic" sz="quarter" idx="47"/>
          </p:nvPr>
        </p:nvSpPr>
        <p:spPr>
          <a:xfrm>
            <a:off x="3322006"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5" name="Picture Placeholder 44">
            <a:extLst>
              <a:ext uri="{FF2B5EF4-FFF2-40B4-BE49-F238E27FC236}">
                <a16:creationId xmlns:a16="http://schemas.microsoft.com/office/drawing/2014/main" id="{C9EBD72A-C4D9-488C-8B28-C748536236DA}"/>
              </a:ext>
            </a:extLst>
          </p:cNvPr>
          <p:cNvSpPr>
            <a:spLocks noGrp="1"/>
          </p:cNvSpPr>
          <p:nvPr>
            <p:ph type="pic" sz="quarter" idx="48"/>
          </p:nvPr>
        </p:nvSpPr>
        <p:spPr>
          <a:xfrm>
            <a:off x="5818422" y="345757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1339048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4BA24CCC-EDF0-4391-BDAD-5A1AC3C41ED2}"/>
              </a:ext>
            </a:extLst>
          </p:cNvPr>
          <p:cNvSpPr>
            <a:spLocks noGrp="1"/>
          </p:cNvSpPr>
          <p:nvPr>
            <p:ph type="pic" sz="quarter" idx="40"/>
          </p:nvPr>
        </p:nvSpPr>
        <p:spPr>
          <a:xfrm>
            <a:off x="384819"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36" name="Picture Placeholder 35">
            <a:extLst>
              <a:ext uri="{FF2B5EF4-FFF2-40B4-BE49-F238E27FC236}">
                <a16:creationId xmlns:a16="http://schemas.microsoft.com/office/drawing/2014/main" id="{A8C50DEA-9D79-44F2-8F00-34CE2DFBB104}"/>
              </a:ext>
            </a:extLst>
          </p:cNvPr>
          <p:cNvSpPr>
            <a:spLocks noGrp="1"/>
          </p:cNvSpPr>
          <p:nvPr>
            <p:ph type="pic" sz="quarter" idx="41"/>
          </p:nvPr>
        </p:nvSpPr>
        <p:spPr>
          <a:xfrm>
            <a:off x="2506236"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6" name="Picture Placeholder 45">
            <a:extLst>
              <a:ext uri="{FF2B5EF4-FFF2-40B4-BE49-F238E27FC236}">
                <a16:creationId xmlns:a16="http://schemas.microsoft.com/office/drawing/2014/main" id="{47C511FA-F714-464A-AC1B-9514AED5E82E}"/>
              </a:ext>
            </a:extLst>
          </p:cNvPr>
          <p:cNvSpPr>
            <a:spLocks noGrp="1"/>
          </p:cNvSpPr>
          <p:nvPr>
            <p:ph type="pic" sz="quarter" idx="42"/>
          </p:nvPr>
        </p:nvSpPr>
        <p:spPr>
          <a:xfrm>
            <a:off x="4627654"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7" name="Picture Placeholder 46">
            <a:extLst>
              <a:ext uri="{FF2B5EF4-FFF2-40B4-BE49-F238E27FC236}">
                <a16:creationId xmlns:a16="http://schemas.microsoft.com/office/drawing/2014/main" id="{9CD4A1BF-2AF8-4D45-921D-BCC417960008}"/>
              </a:ext>
            </a:extLst>
          </p:cNvPr>
          <p:cNvSpPr>
            <a:spLocks noGrp="1"/>
          </p:cNvSpPr>
          <p:nvPr>
            <p:ph type="pic" sz="quarter" idx="43"/>
          </p:nvPr>
        </p:nvSpPr>
        <p:spPr>
          <a:xfrm>
            <a:off x="6749071" y="1411605"/>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8" name="Picture Placeholder 47">
            <a:extLst>
              <a:ext uri="{FF2B5EF4-FFF2-40B4-BE49-F238E27FC236}">
                <a16:creationId xmlns:a16="http://schemas.microsoft.com/office/drawing/2014/main" id="{610A3D6E-C358-439C-8B8A-28D7DA56AB33}"/>
              </a:ext>
            </a:extLst>
          </p:cNvPr>
          <p:cNvSpPr>
            <a:spLocks noGrp="1"/>
          </p:cNvSpPr>
          <p:nvPr>
            <p:ph type="pic" sz="quarter" idx="44"/>
          </p:nvPr>
        </p:nvSpPr>
        <p:spPr>
          <a:xfrm>
            <a:off x="384819"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49" name="Picture Placeholder 48">
            <a:extLst>
              <a:ext uri="{FF2B5EF4-FFF2-40B4-BE49-F238E27FC236}">
                <a16:creationId xmlns:a16="http://schemas.microsoft.com/office/drawing/2014/main" id="{B176FB6D-30B1-4A91-BF7B-E0B3AC30EFB6}"/>
              </a:ext>
            </a:extLst>
          </p:cNvPr>
          <p:cNvSpPr>
            <a:spLocks noGrp="1"/>
          </p:cNvSpPr>
          <p:nvPr>
            <p:ph type="pic" sz="quarter" idx="45"/>
          </p:nvPr>
        </p:nvSpPr>
        <p:spPr>
          <a:xfrm>
            <a:off x="2506236"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0" name="Picture Placeholder 49">
            <a:extLst>
              <a:ext uri="{FF2B5EF4-FFF2-40B4-BE49-F238E27FC236}">
                <a16:creationId xmlns:a16="http://schemas.microsoft.com/office/drawing/2014/main" id="{F6FEED80-41F9-45B8-810F-A371D8C9E3AC}"/>
              </a:ext>
            </a:extLst>
          </p:cNvPr>
          <p:cNvSpPr>
            <a:spLocks noGrp="1"/>
          </p:cNvSpPr>
          <p:nvPr>
            <p:ph type="pic" sz="quarter" idx="46"/>
          </p:nvPr>
        </p:nvSpPr>
        <p:spPr>
          <a:xfrm>
            <a:off x="4627654"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1" name="Picture Placeholder 50">
            <a:extLst>
              <a:ext uri="{FF2B5EF4-FFF2-40B4-BE49-F238E27FC236}">
                <a16:creationId xmlns:a16="http://schemas.microsoft.com/office/drawing/2014/main" id="{6D041EF4-D5CD-4126-B32F-5971C6FA721C}"/>
              </a:ext>
            </a:extLst>
          </p:cNvPr>
          <p:cNvSpPr>
            <a:spLocks noGrp="1"/>
          </p:cNvSpPr>
          <p:nvPr>
            <p:ph type="pic" sz="quarter" idx="47"/>
          </p:nvPr>
        </p:nvSpPr>
        <p:spPr>
          <a:xfrm>
            <a:off x="6749071" y="2590323"/>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2" name="Picture Placeholder 51">
            <a:extLst>
              <a:ext uri="{FF2B5EF4-FFF2-40B4-BE49-F238E27FC236}">
                <a16:creationId xmlns:a16="http://schemas.microsoft.com/office/drawing/2014/main" id="{CEE5E17D-B267-4245-B058-59B9515089D4}"/>
              </a:ext>
            </a:extLst>
          </p:cNvPr>
          <p:cNvSpPr>
            <a:spLocks noGrp="1"/>
          </p:cNvSpPr>
          <p:nvPr>
            <p:ph type="pic" sz="quarter" idx="48"/>
          </p:nvPr>
        </p:nvSpPr>
        <p:spPr>
          <a:xfrm>
            <a:off x="384819"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3" name="Picture Placeholder 52">
            <a:extLst>
              <a:ext uri="{FF2B5EF4-FFF2-40B4-BE49-F238E27FC236}">
                <a16:creationId xmlns:a16="http://schemas.microsoft.com/office/drawing/2014/main" id="{6CBC3CA6-B6A2-4EEB-9A63-B3A2ED1EA40C}"/>
              </a:ext>
            </a:extLst>
          </p:cNvPr>
          <p:cNvSpPr>
            <a:spLocks noGrp="1"/>
          </p:cNvSpPr>
          <p:nvPr>
            <p:ph type="pic" sz="quarter" idx="49"/>
          </p:nvPr>
        </p:nvSpPr>
        <p:spPr>
          <a:xfrm>
            <a:off x="2506236"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4" name="Picture Placeholder 53">
            <a:extLst>
              <a:ext uri="{FF2B5EF4-FFF2-40B4-BE49-F238E27FC236}">
                <a16:creationId xmlns:a16="http://schemas.microsoft.com/office/drawing/2014/main" id="{49975133-13E9-47E2-B89B-39D855512B99}"/>
              </a:ext>
            </a:extLst>
          </p:cNvPr>
          <p:cNvSpPr>
            <a:spLocks noGrp="1"/>
          </p:cNvSpPr>
          <p:nvPr>
            <p:ph type="pic" sz="quarter" idx="50"/>
          </p:nvPr>
        </p:nvSpPr>
        <p:spPr>
          <a:xfrm>
            <a:off x="4627654"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55" name="Picture Placeholder 54">
            <a:extLst>
              <a:ext uri="{FF2B5EF4-FFF2-40B4-BE49-F238E27FC236}">
                <a16:creationId xmlns:a16="http://schemas.microsoft.com/office/drawing/2014/main" id="{63CF676C-B8B6-4C40-91EF-D8B604B3000F}"/>
              </a:ext>
            </a:extLst>
          </p:cNvPr>
          <p:cNvSpPr>
            <a:spLocks noGrp="1"/>
          </p:cNvSpPr>
          <p:nvPr>
            <p:ph type="pic" sz="quarter" idx="51"/>
          </p:nvPr>
        </p:nvSpPr>
        <p:spPr>
          <a:xfrm>
            <a:off x="6749071" y="3769042"/>
            <a:ext cx="714282" cy="714375"/>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922093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099539"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2" name="Picture Placeholder 11">
            <a:extLst>
              <a:ext uri="{FF2B5EF4-FFF2-40B4-BE49-F238E27FC236}">
                <a16:creationId xmlns:a16="http://schemas.microsoft.com/office/drawing/2014/main" id="{E6B722B3-CFC5-45EA-9ED6-3E100F31BD14}"/>
              </a:ext>
            </a:extLst>
          </p:cNvPr>
          <p:cNvSpPr>
            <a:spLocks noGrp="1"/>
          </p:cNvSpPr>
          <p:nvPr>
            <p:ph type="pic" sz="quarter" idx="41"/>
          </p:nvPr>
        </p:nvSpPr>
        <p:spPr>
          <a:xfrm>
            <a:off x="4856662"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099539"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4" name="Picture Placeholder 13">
            <a:extLst>
              <a:ext uri="{FF2B5EF4-FFF2-40B4-BE49-F238E27FC236}">
                <a16:creationId xmlns:a16="http://schemas.microsoft.com/office/drawing/2014/main" id="{09D065CD-90D1-4F95-954E-57604EA9B4A1}"/>
              </a:ext>
            </a:extLst>
          </p:cNvPr>
          <p:cNvSpPr>
            <a:spLocks noGrp="1"/>
          </p:cNvSpPr>
          <p:nvPr>
            <p:ph type="pic" sz="quarter" idx="43"/>
          </p:nvPr>
        </p:nvSpPr>
        <p:spPr>
          <a:xfrm>
            <a:off x="4856662"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37051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D938956-B64C-4A69-AD96-2E304154F006}"/>
              </a:ext>
            </a:extLst>
          </p:cNvPr>
          <p:cNvSpPr>
            <a:spLocks noGrp="1"/>
          </p:cNvSpPr>
          <p:nvPr>
            <p:ph type="pic" sz="quarter" idx="40"/>
          </p:nvPr>
        </p:nvSpPr>
        <p:spPr>
          <a:xfrm>
            <a:off x="1099539" y="12503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
        <p:nvSpPr>
          <p:cNvPr id="13" name="Picture Placeholder 12">
            <a:extLst>
              <a:ext uri="{FF2B5EF4-FFF2-40B4-BE49-F238E27FC236}">
                <a16:creationId xmlns:a16="http://schemas.microsoft.com/office/drawing/2014/main" id="{7B0BB8CC-07D9-47C2-A423-DA7944D73557}"/>
              </a:ext>
            </a:extLst>
          </p:cNvPr>
          <p:cNvSpPr>
            <a:spLocks noGrp="1"/>
          </p:cNvSpPr>
          <p:nvPr>
            <p:ph type="pic" sz="quarter" idx="42"/>
          </p:nvPr>
        </p:nvSpPr>
        <p:spPr>
          <a:xfrm>
            <a:off x="1099539" y="3079123"/>
            <a:ext cx="1371089" cy="1371267"/>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750"/>
            </a:lvl1pPr>
          </a:lstStyle>
          <a:p>
            <a:endParaRPr lang="en-US"/>
          </a:p>
        </p:txBody>
      </p:sp>
    </p:spTree>
    <p:extLst>
      <p:ext uri="{BB962C8B-B14F-4D97-AF65-F5344CB8AC3E}">
        <p14:creationId xmlns:p14="http://schemas.microsoft.com/office/powerpoint/2010/main" val="533399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698763"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2660211"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4621660" y="1321398"/>
            <a:ext cx="1862128" cy="2514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6583109" y="1321398"/>
            <a:ext cx="1862128" cy="25146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6477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698763"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2660211"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4621660"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E34B1061-2D91-4253-9DCF-0987EC9BF35D}"/>
              </a:ext>
            </a:extLst>
          </p:cNvPr>
          <p:cNvSpPr>
            <a:spLocks noGrp="1"/>
          </p:cNvSpPr>
          <p:nvPr>
            <p:ph type="pic" sz="quarter" idx="43"/>
          </p:nvPr>
        </p:nvSpPr>
        <p:spPr>
          <a:xfrm>
            <a:off x="6583109" y="1203887"/>
            <a:ext cx="1862128" cy="3346933"/>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72660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1683089"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70C477C-0616-4B25-AECC-C8579212EECC}"/>
              </a:ext>
            </a:extLst>
          </p:cNvPr>
          <p:cNvSpPr>
            <a:spLocks noGrp="1"/>
          </p:cNvSpPr>
          <p:nvPr>
            <p:ph type="pic" sz="quarter" idx="41"/>
          </p:nvPr>
        </p:nvSpPr>
        <p:spPr>
          <a:xfrm>
            <a:off x="3644538"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DF1CF97D-2FDA-4292-861E-0CA5A754E9CA}"/>
              </a:ext>
            </a:extLst>
          </p:cNvPr>
          <p:cNvSpPr>
            <a:spLocks noGrp="1"/>
          </p:cNvSpPr>
          <p:nvPr>
            <p:ph type="pic" sz="quarter" idx="42"/>
          </p:nvPr>
        </p:nvSpPr>
        <p:spPr>
          <a:xfrm>
            <a:off x="5605987" y="1203887"/>
            <a:ext cx="1862128" cy="334693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142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80FF5E0-9782-4262-8C8E-F25D5187B2A1}"/>
              </a:ext>
            </a:extLst>
          </p:cNvPr>
          <p:cNvSpPr>
            <a:spLocks noGrp="1"/>
          </p:cNvSpPr>
          <p:nvPr>
            <p:ph type="pic" sz="quarter" idx="40"/>
          </p:nvPr>
        </p:nvSpPr>
        <p:spPr>
          <a:xfrm>
            <a:off x="712113"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id="{280F5ECF-FA0D-41F4-BED6-8DC0A0700432}"/>
              </a:ext>
            </a:extLst>
          </p:cNvPr>
          <p:cNvSpPr>
            <a:spLocks noGrp="1"/>
          </p:cNvSpPr>
          <p:nvPr>
            <p:ph type="pic" sz="quarter" idx="41"/>
          </p:nvPr>
        </p:nvSpPr>
        <p:spPr>
          <a:xfrm>
            <a:off x="2669707"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2DFE8DDD-E08B-487F-939D-C82BD1C71FD0}"/>
              </a:ext>
            </a:extLst>
          </p:cNvPr>
          <p:cNvSpPr>
            <a:spLocks noGrp="1"/>
          </p:cNvSpPr>
          <p:nvPr>
            <p:ph type="pic" sz="quarter" idx="42"/>
          </p:nvPr>
        </p:nvSpPr>
        <p:spPr>
          <a:xfrm>
            <a:off x="4627300"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id="{6B6A14B1-5BD5-4CA2-86FC-A299F6127078}"/>
              </a:ext>
            </a:extLst>
          </p:cNvPr>
          <p:cNvSpPr>
            <a:spLocks noGrp="1"/>
          </p:cNvSpPr>
          <p:nvPr>
            <p:ph type="pic" sz="quarter" idx="43"/>
          </p:nvPr>
        </p:nvSpPr>
        <p:spPr>
          <a:xfrm>
            <a:off x="6584893" y="898284"/>
            <a:ext cx="1862128" cy="2924043"/>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928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514869" y="1371599"/>
            <a:ext cx="1761354" cy="1099298"/>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2632505" y="1371599"/>
            <a:ext cx="1761354" cy="1099298"/>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4750141" y="1371599"/>
            <a:ext cx="1761354" cy="1099298"/>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6867776" y="1371599"/>
            <a:ext cx="1761354" cy="1099298"/>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388827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277821" y="1518391"/>
            <a:ext cx="2131238" cy="133015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3496297" y="1518391"/>
            <a:ext cx="2131238" cy="133015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5714773" y="1518391"/>
            <a:ext cx="2131239" cy="133015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8482741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6_1">
    <p:spTree>
      <p:nvGrpSpPr>
        <p:cNvPr id="1" name="Shape 838"/>
        <p:cNvGrpSpPr/>
        <p:nvPr/>
      </p:nvGrpSpPr>
      <p:grpSpPr>
        <a:xfrm>
          <a:off x="0" y="0"/>
          <a:ext cx="0" cy="0"/>
          <a:chOff x="0" y="0"/>
          <a:chExt cx="0" cy="0"/>
        </a:xfrm>
      </p:grpSpPr>
      <p:grpSp>
        <p:nvGrpSpPr>
          <p:cNvPr id="839" name="Google Shape;839;p31"/>
          <p:cNvGrpSpPr/>
          <p:nvPr/>
        </p:nvGrpSpPr>
        <p:grpSpPr>
          <a:xfrm>
            <a:off x="2640350" y="3076050"/>
            <a:ext cx="7110000" cy="3093025"/>
            <a:chOff x="257575" y="1301825"/>
            <a:chExt cx="7110000" cy="3093025"/>
          </a:xfrm>
        </p:grpSpPr>
        <p:sp>
          <p:nvSpPr>
            <p:cNvPr id="840" name="Google Shape;840;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5740850" y="3491550"/>
              <a:ext cx="784150" cy="891850"/>
            </a:xfrm>
            <a:custGeom>
              <a:avLst/>
              <a:gdLst/>
              <a:ahLst/>
              <a:cxnLst/>
              <a:rect l="l" t="t" r="r" b="b"/>
              <a:pathLst>
                <a:path w="31366" h="35674" extrusionOk="0">
                  <a:moveTo>
                    <a:pt x="15190" y="1"/>
                  </a:moveTo>
                  <a:lnTo>
                    <a:pt x="0" y="9326"/>
                  </a:lnTo>
                  <a:lnTo>
                    <a:pt x="481" y="27174"/>
                  </a:lnTo>
                  <a:lnTo>
                    <a:pt x="16153" y="35674"/>
                  </a:lnTo>
                  <a:lnTo>
                    <a:pt x="31366" y="26349"/>
                  </a:lnTo>
                  <a:lnTo>
                    <a:pt x="30885" y="8501"/>
                  </a:lnTo>
                  <a:lnTo>
                    <a:pt x="15190"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157250" y="2761825"/>
              <a:ext cx="784175" cy="891275"/>
            </a:xfrm>
            <a:custGeom>
              <a:avLst/>
              <a:gdLst/>
              <a:ahLst/>
              <a:cxnLst/>
              <a:rect l="l" t="t" r="r" b="b"/>
              <a:pathLst>
                <a:path w="31367" h="35651" extrusionOk="0">
                  <a:moveTo>
                    <a:pt x="15191" y="1"/>
                  </a:moveTo>
                  <a:lnTo>
                    <a:pt x="1" y="9326"/>
                  </a:lnTo>
                  <a:lnTo>
                    <a:pt x="459" y="27151"/>
                  </a:lnTo>
                  <a:lnTo>
                    <a:pt x="16153" y="35651"/>
                  </a:lnTo>
                  <a:lnTo>
                    <a:pt x="31366" y="26326"/>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583400" y="3489850"/>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1"/>
          <p:cNvGrpSpPr/>
          <p:nvPr/>
        </p:nvGrpSpPr>
        <p:grpSpPr>
          <a:xfrm>
            <a:off x="-484300" y="-1463825"/>
            <a:ext cx="7109975" cy="3093025"/>
            <a:chOff x="238125" y="1301825"/>
            <a:chExt cx="7109975" cy="3093025"/>
          </a:xfrm>
        </p:grpSpPr>
        <p:sp>
          <p:nvSpPr>
            <p:cNvPr id="868" name="Google Shape;868;p31"/>
            <p:cNvSpPr/>
            <p:nvPr/>
          </p:nvSpPr>
          <p:spPr>
            <a:xfrm>
              <a:off x="238125" y="1314975"/>
              <a:ext cx="784150" cy="891850"/>
            </a:xfrm>
            <a:custGeom>
              <a:avLst/>
              <a:gdLst/>
              <a:ahLst/>
              <a:cxnLst/>
              <a:rect l="l" t="t" r="r" b="b"/>
              <a:pathLst>
                <a:path w="31366" h="35674" extrusionOk="0">
                  <a:moveTo>
                    <a:pt x="15213" y="1"/>
                  </a:moveTo>
                  <a:lnTo>
                    <a:pt x="0" y="9326"/>
                  </a:lnTo>
                  <a:lnTo>
                    <a:pt x="481" y="27174"/>
                  </a:lnTo>
                  <a:lnTo>
                    <a:pt x="16152" y="35674"/>
                  </a:lnTo>
                  <a:lnTo>
                    <a:pt x="31366" y="26349"/>
                  </a:lnTo>
                  <a:lnTo>
                    <a:pt x="30884"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664825" y="2043000"/>
              <a:ext cx="784175" cy="891850"/>
            </a:xfrm>
            <a:custGeom>
              <a:avLst/>
              <a:gdLst/>
              <a:ahLst/>
              <a:cxnLst/>
              <a:rect l="l" t="t" r="r" b="b"/>
              <a:pathLst>
                <a:path w="31367" h="35674" extrusionOk="0">
                  <a:moveTo>
                    <a:pt x="15191" y="0"/>
                  </a:moveTo>
                  <a:lnTo>
                    <a:pt x="1" y="9348"/>
                  </a:lnTo>
                  <a:lnTo>
                    <a:pt x="459" y="27173"/>
                  </a:lnTo>
                  <a:lnTo>
                    <a:pt x="16153" y="35673"/>
                  </a:lnTo>
                  <a:lnTo>
                    <a:pt x="31367" y="26348"/>
                  </a:lnTo>
                  <a:lnTo>
                    <a:pt x="30885" y="8523"/>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080675" y="1313275"/>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257575" y="2774425"/>
              <a:ext cx="784175" cy="891850"/>
            </a:xfrm>
            <a:custGeom>
              <a:avLst/>
              <a:gdLst/>
              <a:ahLst/>
              <a:cxnLst/>
              <a:rect l="l" t="t" r="r" b="b"/>
              <a:pathLst>
                <a:path w="31367" h="35674" extrusionOk="0">
                  <a:moveTo>
                    <a:pt x="15214" y="1"/>
                  </a:moveTo>
                  <a:lnTo>
                    <a:pt x="1" y="9349"/>
                  </a:lnTo>
                  <a:lnTo>
                    <a:pt x="482" y="27174"/>
                  </a:lnTo>
                  <a:lnTo>
                    <a:pt x="16153" y="35674"/>
                  </a:lnTo>
                  <a:lnTo>
                    <a:pt x="31367" y="26349"/>
                  </a:lnTo>
                  <a:lnTo>
                    <a:pt x="30885" y="8524"/>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1100150" y="27727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705878"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2676212"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4646545"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id="{3A7E1B70-4896-4420-9B1A-599688791894}"/>
              </a:ext>
            </a:extLst>
          </p:cNvPr>
          <p:cNvSpPr>
            <a:spLocks noGrp="1"/>
          </p:cNvSpPr>
          <p:nvPr>
            <p:ph type="pic" sz="quarter" idx="43"/>
          </p:nvPr>
        </p:nvSpPr>
        <p:spPr>
          <a:xfrm>
            <a:off x="6616878" y="867335"/>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80326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1653773"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id="{61909BFB-BB38-4018-AAEC-7D2EF2E710CF}"/>
              </a:ext>
            </a:extLst>
          </p:cNvPr>
          <p:cNvSpPr>
            <a:spLocks noGrp="1"/>
          </p:cNvSpPr>
          <p:nvPr>
            <p:ph type="pic" sz="quarter" idx="41"/>
          </p:nvPr>
        </p:nvSpPr>
        <p:spPr>
          <a:xfrm>
            <a:off x="3624106"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id="{56481C08-79AF-4EEB-B132-E05B8BF1A281}"/>
              </a:ext>
            </a:extLst>
          </p:cNvPr>
          <p:cNvSpPr>
            <a:spLocks noGrp="1"/>
          </p:cNvSpPr>
          <p:nvPr>
            <p:ph type="pic" sz="quarter" idx="42"/>
          </p:nvPr>
        </p:nvSpPr>
        <p:spPr>
          <a:xfrm>
            <a:off x="5594439" y="927846"/>
            <a:ext cx="18957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439921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615123" y="1152665"/>
            <a:ext cx="39730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id="{F629835A-B777-47DB-A9E0-41743E09CD88}"/>
              </a:ext>
            </a:extLst>
          </p:cNvPr>
          <p:cNvSpPr>
            <a:spLocks noGrp="1"/>
          </p:cNvSpPr>
          <p:nvPr>
            <p:ph type="pic" sz="quarter" idx="41"/>
          </p:nvPr>
        </p:nvSpPr>
        <p:spPr>
          <a:xfrm>
            <a:off x="4693848" y="1152665"/>
            <a:ext cx="3973088" cy="2838170"/>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177886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925"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A78B9B9-87C2-4E94-A516-96CFADBE2303}"/>
              </a:ext>
            </a:extLst>
          </p:cNvPr>
          <p:cNvSpPr>
            <a:spLocks noGrp="1"/>
          </p:cNvSpPr>
          <p:nvPr>
            <p:ph type="pic" sz="quarter" idx="40"/>
          </p:nvPr>
        </p:nvSpPr>
        <p:spPr>
          <a:xfrm>
            <a:off x="352940" y="332814"/>
            <a:ext cx="6609228" cy="4205568"/>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37481343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925"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224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1997598" y="0"/>
            <a:ext cx="7146402" cy="51435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40962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6_2">
    <p:spTree>
      <p:nvGrpSpPr>
        <p:cNvPr id="1" name="Shape 897"/>
        <p:cNvGrpSpPr/>
        <p:nvPr/>
      </p:nvGrpSpPr>
      <p:grpSpPr>
        <a:xfrm>
          <a:off x="0" y="0"/>
          <a:ext cx="0" cy="0"/>
          <a:chOff x="0" y="0"/>
          <a:chExt cx="0" cy="0"/>
        </a:xfrm>
      </p:grpSpPr>
      <p:grpSp>
        <p:nvGrpSpPr>
          <p:cNvPr id="898" name="Google Shape;898;p32"/>
          <p:cNvGrpSpPr/>
          <p:nvPr/>
        </p:nvGrpSpPr>
        <p:grpSpPr>
          <a:xfrm>
            <a:off x="-372900" y="-698287"/>
            <a:ext cx="3738575" cy="6020150"/>
            <a:chOff x="-372900" y="-698287"/>
            <a:chExt cx="3738575" cy="6020150"/>
          </a:xfrm>
        </p:grpSpPr>
        <p:sp>
          <p:nvSpPr>
            <p:cNvPr id="899" name="Google Shape;899;p32"/>
            <p:cNvSpPr/>
            <p:nvPr/>
          </p:nvSpPr>
          <p:spPr>
            <a:xfrm>
              <a:off x="-372900" y="-692562"/>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53250" y="35438"/>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469650" y="-694287"/>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1312225" y="-696587"/>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1738950" y="31988"/>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2155350" y="-698287"/>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a:off x="2581500" y="29713"/>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354000" y="766888"/>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a:off x="72725" y="1495463"/>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a:off x="489125" y="765163"/>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a:off x="915275" y="1493738"/>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a:off x="1331700" y="763438"/>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2"/>
            <p:cNvSpPr/>
            <p:nvPr/>
          </p:nvSpPr>
          <p:spPr>
            <a:xfrm>
              <a:off x="-372900" y="2242013"/>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a:off x="53250" y="2970013"/>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a:off x="896375" y="2968288"/>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a:off x="1312225" y="2237988"/>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a:off x="1738950" y="2966563"/>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a:off x="2155350" y="2236288"/>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a:off x="2581500" y="2964288"/>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a:off x="-354000" y="3701463"/>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a:off x="72725" y="4430038"/>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a:off x="489125" y="3699738"/>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915275" y="4428313"/>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1331700" y="3698013"/>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16_3">
    <p:spTree>
      <p:nvGrpSpPr>
        <p:cNvPr id="1" name="Shape 923"/>
        <p:cNvGrpSpPr/>
        <p:nvPr/>
      </p:nvGrpSpPr>
      <p:grpSpPr>
        <a:xfrm>
          <a:off x="0" y="0"/>
          <a:ext cx="0" cy="0"/>
          <a:chOff x="0" y="0"/>
          <a:chExt cx="0" cy="0"/>
        </a:xfrm>
      </p:grpSpPr>
      <p:grpSp>
        <p:nvGrpSpPr>
          <p:cNvPr id="924" name="Google Shape;924;p33"/>
          <p:cNvGrpSpPr/>
          <p:nvPr/>
        </p:nvGrpSpPr>
        <p:grpSpPr>
          <a:xfrm>
            <a:off x="7441775" y="-698287"/>
            <a:ext cx="4978650" cy="3089025"/>
            <a:chOff x="2369450" y="1301825"/>
            <a:chExt cx="4978650" cy="3089025"/>
          </a:xfrm>
        </p:grpSpPr>
        <p:sp>
          <p:nvSpPr>
            <p:cNvPr id="925" name="Google Shape;925;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3"/>
          <p:cNvGrpSpPr/>
          <p:nvPr/>
        </p:nvGrpSpPr>
        <p:grpSpPr>
          <a:xfrm>
            <a:off x="5788175" y="2236288"/>
            <a:ext cx="6664350" cy="3093025"/>
            <a:chOff x="683750" y="1301825"/>
            <a:chExt cx="6664350" cy="3093025"/>
          </a:xfrm>
        </p:grpSpPr>
        <p:sp>
          <p:nvSpPr>
            <p:cNvPr id="944" name="Google Shape;944;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3"/>
          <p:cNvGrpSpPr/>
          <p:nvPr/>
        </p:nvGrpSpPr>
        <p:grpSpPr>
          <a:xfrm>
            <a:off x="-2083225" y="-698287"/>
            <a:ext cx="4978650" cy="3089025"/>
            <a:chOff x="2369450" y="1301825"/>
            <a:chExt cx="4978650" cy="3089025"/>
          </a:xfrm>
        </p:grpSpPr>
        <p:sp>
          <p:nvSpPr>
            <p:cNvPr id="967" name="Google Shape;967;p33"/>
            <p:cNvSpPr/>
            <p:nvPr/>
          </p:nvSpPr>
          <p:spPr>
            <a:xfrm>
              <a:off x="2766375" y="1309250"/>
              <a:ext cx="784175" cy="891850"/>
            </a:xfrm>
            <a:custGeom>
              <a:avLst/>
              <a:gdLst/>
              <a:ahLst/>
              <a:cxnLst/>
              <a:rect l="l" t="t" r="r" b="b"/>
              <a:pathLst>
                <a:path w="31367" h="35674" extrusionOk="0">
                  <a:moveTo>
                    <a:pt x="15214" y="1"/>
                  </a:moveTo>
                  <a:lnTo>
                    <a:pt x="1" y="9326"/>
                  </a:lnTo>
                  <a:lnTo>
                    <a:pt x="482" y="27174"/>
                  </a:lnTo>
                  <a:lnTo>
                    <a:pt x="16176" y="35674"/>
                  </a:lnTo>
                  <a:lnTo>
                    <a:pt x="31366" y="26349"/>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721375" y="2032100"/>
              <a:ext cx="784150" cy="891275"/>
            </a:xfrm>
            <a:custGeom>
              <a:avLst/>
              <a:gdLst/>
              <a:ahLst/>
              <a:cxnLst/>
              <a:rect l="l" t="t" r="r" b="b"/>
              <a:pathLst>
                <a:path w="31366" h="35651" extrusionOk="0">
                  <a:moveTo>
                    <a:pt x="15213" y="1"/>
                  </a:moveTo>
                  <a:lnTo>
                    <a:pt x="0" y="9326"/>
                  </a:lnTo>
                  <a:lnTo>
                    <a:pt x="481" y="27151"/>
                  </a:lnTo>
                  <a:lnTo>
                    <a:pt x="16153" y="35651"/>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6137775" y="1301825"/>
              <a:ext cx="784175" cy="891825"/>
            </a:xfrm>
            <a:custGeom>
              <a:avLst/>
              <a:gdLst/>
              <a:ahLst/>
              <a:cxnLst/>
              <a:rect l="l" t="t" r="r" b="b"/>
              <a:pathLst>
                <a:path w="31367" h="35673" extrusionOk="0">
                  <a:moveTo>
                    <a:pt x="15214" y="0"/>
                  </a:moveTo>
                  <a:lnTo>
                    <a:pt x="1" y="9325"/>
                  </a:lnTo>
                  <a:lnTo>
                    <a:pt x="482" y="27173"/>
                  </a:lnTo>
                  <a:lnTo>
                    <a:pt x="16153" y="35673"/>
                  </a:lnTo>
                  <a:lnTo>
                    <a:pt x="31366" y="26348"/>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6563925" y="2029825"/>
              <a:ext cx="784175" cy="891850"/>
            </a:xfrm>
            <a:custGeom>
              <a:avLst/>
              <a:gdLst/>
              <a:ahLst/>
              <a:cxnLst/>
              <a:rect l="l" t="t" r="r" b="b"/>
              <a:pathLst>
                <a:path w="31367" h="35674" extrusionOk="0">
                  <a:moveTo>
                    <a:pt x="15214" y="0"/>
                  </a:moveTo>
                  <a:lnTo>
                    <a:pt x="1" y="9348"/>
                  </a:lnTo>
                  <a:lnTo>
                    <a:pt x="482" y="27173"/>
                  </a:lnTo>
                  <a:lnTo>
                    <a:pt x="16176" y="35673"/>
                  </a:lnTo>
                  <a:lnTo>
                    <a:pt x="31366" y="26348"/>
                  </a:lnTo>
                  <a:lnTo>
                    <a:pt x="30908" y="8523"/>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2785850" y="276927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3628425" y="2767000"/>
              <a:ext cx="784150" cy="891825"/>
            </a:xfrm>
            <a:custGeom>
              <a:avLst/>
              <a:gdLst/>
              <a:ahLst/>
              <a:cxnLst/>
              <a:rect l="l" t="t" r="r" b="b"/>
              <a:pathLst>
                <a:path w="31366" h="35673" extrusionOk="0">
                  <a:moveTo>
                    <a:pt x="15213" y="0"/>
                  </a:moveTo>
                  <a:lnTo>
                    <a:pt x="0" y="9348"/>
                  </a:lnTo>
                  <a:lnTo>
                    <a:pt x="481" y="27173"/>
                  </a:lnTo>
                  <a:lnTo>
                    <a:pt x="16176" y="35673"/>
                  </a:lnTo>
                  <a:lnTo>
                    <a:pt x="31366" y="26348"/>
                  </a:lnTo>
                  <a:lnTo>
                    <a:pt x="30907" y="8523"/>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4055150" y="3495575"/>
              <a:ext cx="784150" cy="891825"/>
            </a:xfrm>
            <a:custGeom>
              <a:avLst/>
              <a:gdLst/>
              <a:ahLst/>
              <a:cxnLst/>
              <a:rect l="l" t="t" r="r" b="b"/>
              <a:pathLst>
                <a:path w="31366" h="35673" extrusionOk="0">
                  <a:moveTo>
                    <a:pt x="15213" y="0"/>
                  </a:moveTo>
                  <a:lnTo>
                    <a:pt x="0" y="9325"/>
                  </a:lnTo>
                  <a:lnTo>
                    <a:pt x="481" y="27150"/>
                  </a:lnTo>
                  <a:lnTo>
                    <a:pt x="16153" y="35673"/>
                  </a:lnTo>
                  <a:lnTo>
                    <a:pt x="31366" y="26325"/>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4471550" y="2765275"/>
              <a:ext cx="784175" cy="891850"/>
            </a:xfrm>
            <a:custGeom>
              <a:avLst/>
              <a:gdLst/>
              <a:ahLst/>
              <a:cxnLst/>
              <a:rect l="l" t="t" r="r" b="b"/>
              <a:pathLst>
                <a:path w="31367" h="35674" extrusionOk="0">
                  <a:moveTo>
                    <a:pt x="15191" y="0"/>
                  </a:moveTo>
                  <a:lnTo>
                    <a:pt x="1" y="9325"/>
                  </a:lnTo>
                  <a:lnTo>
                    <a:pt x="459" y="27173"/>
                  </a:lnTo>
                  <a:lnTo>
                    <a:pt x="16153" y="35673"/>
                  </a:lnTo>
                  <a:lnTo>
                    <a:pt x="31366" y="26348"/>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4897700" y="3493850"/>
              <a:ext cx="784175" cy="891275"/>
            </a:xfrm>
            <a:custGeom>
              <a:avLst/>
              <a:gdLst/>
              <a:ahLst/>
              <a:cxnLst/>
              <a:rect l="l" t="t" r="r" b="b"/>
              <a:pathLst>
                <a:path w="31367" h="35651" extrusionOk="0">
                  <a:moveTo>
                    <a:pt x="15214" y="0"/>
                  </a:moveTo>
                  <a:lnTo>
                    <a:pt x="1" y="9325"/>
                  </a:lnTo>
                  <a:lnTo>
                    <a:pt x="482" y="27150"/>
                  </a:lnTo>
                  <a:lnTo>
                    <a:pt x="16176" y="35650"/>
                  </a:lnTo>
                  <a:lnTo>
                    <a:pt x="31366" y="26325"/>
                  </a:lnTo>
                  <a:lnTo>
                    <a:pt x="30908"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3"/>
          <p:cNvGrpSpPr/>
          <p:nvPr/>
        </p:nvGrpSpPr>
        <p:grpSpPr>
          <a:xfrm>
            <a:off x="-3736825" y="2237988"/>
            <a:ext cx="5414525" cy="3091325"/>
            <a:chOff x="683750" y="1303525"/>
            <a:chExt cx="5414525" cy="3091325"/>
          </a:xfrm>
        </p:grpSpPr>
        <p:sp>
          <p:nvSpPr>
            <p:cNvPr id="986" name="Google Shape;986;p33"/>
            <p:cNvSpPr/>
            <p:nvPr/>
          </p:nvSpPr>
          <p:spPr>
            <a:xfrm>
              <a:off x="1507400" y="2041275"/>
              <a:ext cx="784175" cy="891850"/>
            </a:xfrm>
            <a:custGeom>
              <a:avLst/>
              <a:gdLst/>
              <a:ahLst/>
              <a:cxnLst/>
              <a:rect l="l" t="t" r="r" b="b"/>
              <a:pathLst>
                <a:path w="31367" h="35674" extrusionOk="0">
                  <a:moveTo>
                    <a:pt x="15214" y="0"/>
                  </a:moveTo>
                  <a:lnTo>
                    <a:pt x="0" y="9325"/>
                  </a:lnTo>
                  <a:lnTo>
                    <a:pt x="482" y="27173"/>
                  </a:lnTo>
                  <a:lnTo>
                    <a:pt x="16153" y="35673"/>
                  </a:lnTo>
                  <a:lnTo>
                    <a:pt x="31366" y="26348"/>
                  </a:lnTo>
                  <a:lnTo>
                    <a:pt x="30885" y="8501"/>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923825" y="1310975"/>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2349975" y="2039550"/>
              <a:ext cx="784150" cy="891850"/>
            </a:xfrm>
            <a:custGeom>
              <a:avLst/>
              <a:gdLst/>
              <a:ahLst/>
              <a:cxnLst/>
              <a:rect l="l" t="t" r="r" b="b"/>
              <a:pathLst>
                <a:path w="31366" h="35674" extrusionOk="0">
                  <a:moveTo>
                    <a:pt x="15213" y="1"/>
                  </a:moveTo>
                  <a:lnTo>
                    <a:pt x="0" y="9326"/>
                  </a:lnTo>
                  <a:lnTo>
                    <a:pt x="481" y="27151"/>
                  </a:lnTo>
                  <a:lnTo>
                    <a:pt x="16175" y="35674"/>
                  </a:lnTo>
                  <a:lnTo>
                    <a:pt x="31366" y="26326"/>
                  </a:lnTo>
                  <a:lnTo>
                    <a:pt x="30907"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3193100" y="2037825"/>
              <a:ext cx="784175" cy="891275"/>
            </a:xfrm>
            <a:custGeom>
              <a:avLst/>
              <a:gdLst/>
              <a:ahLst/>
              <a:cxnLst/>
              <a:rect l="l" t="t" r="r" b="b"/>
              <a:pathLst>
                <a:path w="31367" h="35651" extrusionOk="0">
                  <a:moveTo>
                    <a:pt x="15214" y="1"/>
                  </a:moveTo>
                  <a:lnTo>
                    <a:pt x="1" y="9326"/>
                  </a:lnTo>
                  <a:lnTo>
                    <a:pt x="482" y="27151"/>
                  </a:lnTo>
                  <a:lnTo>
                    <a:pt x="16153" y="35651"/>
                  </a:lnTo>
                  <a:lnTo>
                    <a:pt x="31366" y="26326"/>
                  </a:lnTo>
                  <a:lnTo>
                    <a:pt x="30885" y="8501"/>
                  </a:lnTo>
                  <a:lnTo>
                    <a:pt x="15214"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609525" y="1307550"/>
              <a:ext cx="784150" cy="891825"/>
            </a:xfrm>
            <a:custGeom>
              <a:avLst/>
              <a:gdLst/>
              <a:ahLst/>
              <a:cxnLst/>
              <a:rect l="l" t="t" r="r" b="b"/>
              <a:pathLst>
                <a:path w="31366" h="35673" extrusionOk="0">
                  <a:moveTo>
                    <a:pt x="15190" y="0"/>
                  </a:moveTo>
                  <a:lnTo>
                    <a:pt x="0" y="9325"/>
                  </a:lnTo>
                  <a:lnTo>
                    <a:pt x="458" y="27150"/>
                  </a:lnTo>
                  <a:lnTo>
                    <a:pt x="16153" y="35673"/>
                  </a:lnTo>
                  <a:lnTo>
                    <a:pt x="31366" y="26325"/>
                  </a:lnTo>
                  <a:lnTo>
                    <a:pt x="30885"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4035675" y="2035550"/>
              <a:ext cx="784150" cy="891850"/>
            </a:xfrm>
            <a:custGeom>
              <a:avLst/>
              <a:gdLst/>
              <a:ahLst/>
              <a:cxnLst/>
              <a:rect l="l" t="t" r="r" b="b"/>
              <a:pathLst>
                <a:path w="31366" h="35674" extrusionOk="0">
                  <a:moveTo>
                    <a:pt x="15213" y="0"/>
                  </a:moveTo>
                  <a:lnTo>
                    <a:pt x="0" y="9325"/>
                  </a:lnTo>
                  <a:lnTo>
                    <a:pt x="481" y="27173"/>
                  </a:lnTo>
                  <a:lnTo>
                    <a:pt x="16175" y="35673"/>
                  </a:lnTo>
                  <a:lnTo>
                    <a:pt x="31366" y="26348"/>
                  </a:lnTo>
                  <a:lnTo>
                    <a:pt x="30885"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4452075" y="1305825"/>
              <a:ext cx="784175" cy="891275"/>
            </a:xfrm>
            <a:custGeom>
              <a:avLst/>
              <a:gdLst/>
              <a:ahLst/>
              <a:cxnLst/>
              <a:rect l="l" t="t" r="r" b="b"/>
              <a:pathLst>
                <a:path w="31367" h="35651" extrusionOk="0">
                  <a:moveTo>
                    <a:pt x="15214" y="0"/>
                  </a:moveTo>
                  <a:lnTo>
                    <a:pt x="1" y="9325"/>
                  </a:lnTo>
                  <a:lnTo>
                    <a:pt x="482" y="27150"/>
                  </a:lnTo>
                  <a:lnTo>
                    <a:pt x="16153" y="35650"/>
                  </a:lnTo>
                  <a:lnTo>
                    <a:pt x="31366" y="26325"/>
                  </a:lnTo>
                  <a:lnTo>
                    <a:pt x="30885" y="8500"/>
                  </a:lnTo>
                  <a:lnTo>
                    <a:pt x="15214"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4878800" y="2033825"/>
              <a:ext cx="784175" cy="891850"/>
            </a:xfrm>
            <a:custGeom>
              <a:avLst/>
              <a:gdLst/>
              <a:ahLst/>
              <a:cxnLst/>
              <a:rect l="l" t="t" r="r" b="b"/>
              <a:pathLst>
                <a:path w="31367" h="35674" extrusionOk="0">
                  <a:moveTo>
                    <a:pt x="15191" y="1"/>
                  </a:moveTo>
                  <a:lnTo>
                    <a:pt x="1" y="9325"/>
                  </a:lnTo>
                  <a:lnTo>
                    <a:pt x="459" y="27173"/>
                  </a:lnTo>
                  <a:lnTo>
                    <a:pt x="16153" y="35673"/>
                  </a:lnTo>
                  <a:lnTo>
                    <a:pt x="31366"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294650" y="1303525"/>
              <a:ext cx="784150" cy="891850"/>
            </a:xfrm>
            <a:custGeom>
              <a:avLst/>
              <a:gdLst/>
              <a:ahLst/>
              <a:cxnLst/>
              <a:rect l="l" t="t" r="r" b="b"/>
              <a:pathLst>
                <a:path w="31366" h="35674" extrusionOk="0">
                  <a:moveTo>
                    <a:pt x="15213" y="1"/>
                  </a:moveTo>
                  <a:lnTo>
                    <a:pt x="0" y="9349"/>
                  </a:lnTo>
                  <a:lnTo>
                    <a:pt x="481" y="27173"/>
                  </a:lnTo>
                  <a:lnTo>
                    <a:pt x="16176" y="35674"/>
                  </a:lnTo>
                  <a:lnTo>
                    <a:pt x="31366" y="26349"/>
                  </a:lnTo>
                  <a:lnTo>
                    <a:pt x="30908"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683750" y="3503025"/>
              <a:ext cx="784150" cy="891825"/>
            </a:xfrm>
            <a:custGeom>
              <a:avLst/>
              <a:gdLst/>
              <a:ahLst/>
              <a:cxnLst/>
              <a:rect l="l" t="t" r="r" b="b"/>
              <a:pathLst>
                <a:path w="31366" h="35673" extrusionOk="0">
                  <a:moveTo>
                    <a:pt x="15213" y="0"/>
                  </a:moveTo>
                  <a:lnTo>
                    <a:pt x="0" y="9325"/>
                  </a:lnTo>
                  <a:lnTo>
                    <a:pt x="481" y="27150"/>
                  </a:lnTo>
                  <a:lnTo>
                    <a:pt x="16175" y="35673"/>
                  </a:lnTo>
                  <a:lnTo>
                    <a:pt x="31366" y="26325"/>
                  </a:lnTo>
                  <a:lnTo>
                    <a:pt x="30907" y="8500"/>
                  </a:lnTo>
                  <a:lnTo>
                    <a:pt x="15213"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1526875" y="3501300"/>
              <a:ext cx="784175" cy="891275"/>
            </a:xfrm>
            <a:custGeom>
              <a:avLst/>
              <a:gdLst/>
              <a:ahLst/>
              <a:cxnLst/>
              <a:rect l="l" t="t" r="r" b="b"/>
              <a:pathLst>
                <a:path w="31367" h="35651" extrusionOk="0">
                  <a:moveTo>
                    <a:pt x="15191" y="0"/>
                  </a:moveTo>
                  <a:lnTo>
                    <a:pt x="0" y="9325"/>
                  </a:lnTo>
                  <a:lnTo>
                    <a:pt x="482" y="27150"/>
                  </a:lnTo>
                  <a:lnTo>
                    <a:pt x="16153" y="35650"/>
                  </a:lnTo>
                  <a:lnTo>
                    <a:pt x="31366" y="26325"/>
                  </a:lnTo>
                  <a:lnTo>
                    <a:pt x="30885" y="8500"/>
                  </a:lnTo>
                  <a:lnTo>
                    <a:pt x="15191"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1943300" y="2771000"/>
              <a:ext cx="784150" cy="891850"/>
            </a:xfrm>
            <a:custGeom>
              <a:avLst/>
              <a:gdLst/>
              <a:ahLst/>
              <a:cxnLst/>
              <a:rect l="l" t="t" r="r" b="b"/>
              <a:pathLst>
                <a:path w="31366" h="35674" extrusionOk="0">
                  <a:moveTo>
                    <a:pt x="15190" y="0"/>
                  </a:moveTo>
                  <a:lnTo>
                    <a:pt x="0" y="9325"/>
                  </a:lnTo>
                  <a:lnTo>
                    <a:pt x="458" y="27173"/>
                  </a:lnTo>
                  <a:lnTo>
                    <a:pt x="16152" y="35673"/>
                  </a:lnTo>
                  <a:lnTo>
                    <a:pt x="31366" y="26325"/>
                  </a:lnTo>
                  <a:lnTo>
                    <a:pt x="30884" y="8500"/>
                  </a:lnTo>
                  <a:lnTo>
                    <a:pt x="15190" y="0"/>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2369450" y="3499000"/>
              <a:ext cx="784150" cy="891850"/>
            </a:xfrm>
            <a:custGeom>
              <a:avLst/>
              <a:gdLst/>
              <a:ahLst/>
              <a:cxnLst/>
              <a:rect l="l" t="t" r="r" b="b"/>
              <a:pathLst>
                <a:path w="31366" h="35674" extrusionOk="0">
                  <a:moveTo>
                    <a:pt x="15213" y="1"/>
                  </a:moveTo>
                  <a:lnTo>
                    <a:pt x="0" y="9348"/>
                  </a:lnTo>
                  <a:lnTo>
                    <a:pt x="481" y="27173"/>
                  </a:lnTo>
                  <a:lnTo>
                    <a:pt x="16153" y="35673"/>
                  </a:lnTo>
                  <a:lnTo>
                    <a:pt x="31366" y="26349"/>
                  </a:lnTo>
                  <a:lnTo>
                    <a:pt x="30884" y="8524"/>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3212575" y="3497275"/>
              <a:ext cx="783600" cy="891850"/>
            </a:xfrm>
            <a:custGeom>
              <a:avLst/>
              <a:gdLst/>
              <a:ahLst/>
              <a:cxnLst/>
              <a:rect l="l" t="t" r="r" b="b"/>
              <a:pathLst>
                <a:path w="31344" h="35674" extrusionOk="0">
                  <a:moveTo>
                    <a:pt x="15191" y="1"/>
                  </a:moveTo>
                  <a:lnTo>
                    <a:pt x="0" y="9326"/>
                  </a:lnTo>
                  <a:lnTo>
                    <a:pt x="459" y="27174"/>
                  </a:lnTo>
                  <a:lnTo>
                    <a:pt x="16153" y="35674"/>
                  </a:lnTo>
                  <a:lnTo>
                    <a:pt x="31343" y="26349"/>
                  </a:lnTo>
                  <a:lnTo>
                    <a:pt x="30885" y="8501"/>
                  </a:lnTo>
                  <a:lnTo>
                    <a:pt x="15191"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314125" y="2763550"/>
              <a:ext cx="784150" cy="891850"/>
            </a:xfrm>
            <a:custGeom>
              <a:avLst/>
              <a:gdLst/>
              <a:ahLst/>
              <a:cxnLst/>
              <a:rect l="l" t="t" r="r" b="b"/>
              <a:pathLst>
                <a:path w="31366" h="35674" extrusionOk="0">
                  <a:moveTo>
                    <a:pt x="15213" y="1"/>
                  </a:moveTo>
                  <a:lnTo>
                    <a:pt x="0" y="9325"/>
                  </a:lnTo>
                  <a:lnTo>
                    <a:pt x="481" y="27150"/>
                  </a:lnTo>
                  <a:lnTo>
                    <a:pt x="16153" y="35673"/>
                  </a:lnTo>
                  <a:lnTo>
                    <a:pt x="31366" y="26326"/>
                  </a:lnTo>
                  <a:lnTo>
                    <a:pt x="30885" y="8501"/>
                  </a:lnTo>
                  <a:lnTo>
                    <a:pt x="15213" y="1"/>
                  </a:lnTo>
                  <a:close/>
                </a:path>
              </a:pathLst>
            </a:custGeom>
            <a:solidFill>
              <a:srgbClr val="FFDB45">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756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892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hyperlink" Target="https://twitter.com/" TargetMode="Externa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hyperlink" Target="https://www.facebook.com" TargetMode="Externa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8" Type="http://schemas.openxmlformats.org/officeDocument/2006/relationships/slideLayout" Target="../slideLayouts/slideLayout15.xml"/><Relationship Id="rId51" Type="http://schemas.openxmlformats.org/officeDocument/2006/relationships/hyperlink" Target="https://www.linkedin.com/" TargetMode="Externa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1pPr>
            <a:lvl2pPr lvl="1">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2pPr>
            <a:lvl3pPr lvl="2">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3pPr>
            <a:lvl4pPr lvl="3">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4pPr>
            <a:lvl5pPr lvl="4">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5pPr>
            <a:lvl6pPr lvl="5">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6pPr>
            <a:lvl7pPr lvl="6">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7pPr>
            <a:lvl8pPr lvl="7">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8pPr>
            <a:lvl9pPr lvl="8">
              <a:spcBef>
                <a:spcPts val="0"/>
              </a:spcBef>
              <a:spcAft>
                <a:spcPts val="0"/>
              </a:spcAft>
              <a:buClr>
                <a:schemeClr val="accent2"/>
              </a:buClr>
              <a:buSzPts val="2400"/>
              <a:buFont typeface="Mali SemiBold"/>
              <a:buNone/>
              <a:defRPr sz="2400">
                <a:solidFill>
                  <a:schemeClr val="accent2"/>
                </a:solidFill>
                <a:latin typeface="Mali SemiBold"/>
                <a:ea typeface="Mali SemiBold"/>
                <a:cs typeface="Mali SemiBold"/>
                <a:sym typeface="Mali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15000"/>
              </a:lnSpc>
              <a:spcBef>
                <a:spcPts val="16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15000"/>
              </a:lnSpc>
              <a:spcBef>
                <a:spcPts val="1600"/>
              </a:spcBef>
              <a:spcAft>
                <a:spcPts val="160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61" r:id="rId3"/>
    <p:sldLayoutId id="2147483676" r:id="rId4"/>
    <p:sldLayoutId id="2147483677" r:id="rId5"/>
    <p:sldLayoutId id="2147483678" r:id="rId6"/>
    <p:sldLayoutId id="214748367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0000FF"/>
          </p15:clr>
        </p15:guide>
        <p15:guide id="2">
          <p15:clr>
            <a:srgbClr val="0000FF"/>
          </p15:clr>
        </p15:guide>
        <p15:guide id="3" pos="5760">
          <p15:clr>
            <a:srgbClr val="0000FF"/>
          </p15:clr>
        </p15:guide>
        <p15:guide id="4" pos="449">
          <p15:clr>
            <a:srgbClr val="0000FF"/>
          </p15:clr>
        </p15:guide>
        <p15:guide id="5" pos="5311">
          <p15:clr>
            <a:srgbClr val="0000FF"/>
          </p15:clr>
        </p15:guide>
        <p15:guide id="6" orient="horz" pos="1620">
          <p15:clr>
            <a:srgbClr val="0000FF"/>
          </p15:clr>
        </p15:guide>
        <p15:guide id="7" orient="horz" pos="340">
          <p15:clr>
            <a:srgbClr val="0000FF"/>
          </p15:clr>
        </p15:guide>
        <p15:guide id="8" orient="horz">
          <p15:clr>
            <a:srgbClr val="0000FF"/>
          </p15:clr>
        </p15:guide>
        <p15:guide id="9" orient="horz" pos="2903">
          <p15:clr>
            <a:srgbClr val="0000FF"/>
          </p15:clr>
        </p15:guide>
        <p15:guide id="10" orient="horz" pos="3237">
          <p15:clr>
            <a:srgbClr val="0000F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p:nvSpPr>
        <p:spPr>
          <a:xfrm>
            <a:off x="466445" y="4822687"/>
            <a:ext cx="92798" cy="218535"/>
          </a:xfrm>
          <a:prstGeom prst="rect">
            <a:avLst/>
          </a:prstGeom>
        </p:spPr>
        <p:txBody>
          <a:bodyPr vert="horz" wrap="none" lIns="45714" tIns="22857" rIns="45714" bIns="22857"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750" smtClean="0">
                <a:solidFill>
                  <a:schemeClr val="tx1"/>
                </a:solidFill>
              </a:rPr>
              <a:pPr algn="ctr"/>
              <a:t>‹N›</a:t>
            </a:fld>
            <a:endParaRPr lang="en-US" sz="45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p:nvSpPr>
        <p:spPr>
          <a:xfrm>
            <a:off x="401958"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7" name="Oval 16">
            <a:extLst>
              <a:ext uri="{FF2B5EF4-FFF2-40B4-BE49-F238E27FC236}">
                <a16:creationId xmlns:a16="http://schemas.microsoft.com/office/drawing/2014/main" id="{76FAE91E-1570-4CCB-8697-3675EF4A8732}"/>
              </a:ext>
            </a:extLst>
          </p:cNvPr>
          <p:cNvSpPr/>
          <p:nvPr/>
        </p:nvSpPr>
        <p:spPr>
          <a:xfrm>
            <a:off x="111622"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8" name="Rectangle 9">
            <a:extLst>
              <a:ext uri="{FF2B5EF4-FFF2-40B4-BE49-F238E27FC236}">
                <a16:creationId xmlns:a16="http://schemas.microsoft.com/office/drawing/2014/main" id="{FAC15065-526C-4B5B-BEB1-892A718C3AFA}"/>
              </a:ext>
            </a:extLst>
          </p:cNvPr>
          <p:cNvSpPr/>
          <p:nvPr/>
        </p:nvSpPr>
        <p:spPr>
          <a:xfrm rot="2700000">
            <a:off x="208034" y="4901971"/>
            <a:ext cx="59988" cy="59980"/>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19" name="Oval 18">
            <a:extLst>
              <a:ext uri="{FF2B5EF4-FFF2-40B4-BE49-F238E27FC236}">
                <a16:creationId xmlns:a16="http://schemas.microsoft.com/office/drawing/2014/main" id="{AA197A07-68B5-4706-B796-AC2B9E3BDF4E}"/>
              </a:ext>
            </a:extLst>
          </p:cNvPr>
          <p:cNvSpPr/>
          <p:nvPr/>
        </p:nvSpPr>
        <p:spPr>
          <a:xfrm rot="10800000">
            <a:off x="692293" y="4821060"/>
            <a:ext cx="221772" cy="221801"/>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20" name="Rectangle 9">
            <a:extLst>
              <a:ext uri="{FF2B5EF4-FFF2-40B4-BE49-F238E27FC236}">
                <a16:creationId xmlns:a16="http://schemas.microsoft.com/office/drawing/2014/main" id="{81DBD849-297F-4F9A-BEF7-60ECD498A866}"/>
              </a:ext>
            </a:extLst>
          </p:cNvPr>
          <p:cNvSpPr/>
          <p:nvPr/>
        </p:nvSpPr>
        <p:spPr>
          <a:xfrm rot="13500000">
            <a:off x="757665" y="4901971"/>
            <a:ext cx="59988" cy="59980"/>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5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p:nvSpPr>
        <p:spPr>
          <a:xfrm>
            <a:off x="674183" y="4800060"/>
            <a:ext cx="267787" cy="26782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63"/>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p:nvSpPr>
        <p:spPr>
          <a:xfrm>
            <a:off x="90389" y="4794885"/>
            <a:ext cx="267787" cy="26782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63"/>
          </a:p>
        </p:txBody>
      </p:sp>
      <p:sp>
        <p:nvSpPr>
          <p:cNvPr id="23" name="TextBox 22">
            <a:extLst>
              <a:ext uri="{FF2B5EF4-FFF2-40B4-BE49-F238E27FC236}">
                <a16:creationId xmlns:a16="http://schemas.microsoft.com/office/drawing/2014/main" id="{9EF6635E-33D2-40DD-8284-62E48C402864}"/>
              </a:ext>
            </a:extLst>
          </p:cNvPr>
          <p:cNvSpPr txBox="1"/>
          <p:nvPr/>
        </p:nvSpPr>
        <p:spPr>
          <a:xfrm>
            <a:off x="6397396" y="4859547"/>
            <a:ext cx="835485" cy="132793"/>
          </a:xfrm>
          <a:prstGeom prst="rect">
            <a:avLst/>
          </a:prstGeom>
          <a:noFill/>
        </p:spPr>
        <p:txBody>
          <a:bodyPr wrap="none" rtlCol="0">
            <a:spAutoFit/>
          </a:bodyPr>
          <a:lstStyle/>
          <a:p>
            <a:r>
              <a:rPr lang="en-US" sz="263"/>
              <a:t>MASSIVE X presentation to DesignBall team</a:t>
            </a:r>
          </a:p>
        </p:txBody>
      </p:sp>
      <p:grpSp>
        <p:nvGrpSpPr>
          <p:cNvPr id="24" name="Group 23">
            <a:extLst>
              <a:ext uri="{FF2B5EF4-FFF2-40B4-BE49-F238E27FC236}">
                <a16:creationId xmlns:a16="http://schemas.microsoft.com/office/drawing/2014/main" id="{4120C111-C5ED-44CF-AE07-8E7DDFB3302C}"/>
              </a:ext>
            </a:extLst>
          </p:cNvPr>
          <p:cNvGrpSpPr/>
          <p:nvPr/>
        </p:nvGrpSpPr>
        <p:grpSpPr>
          <a:xfrm>
            <a:off x="8183193" y="4784170"/>
            <a:ext cx="851581" cy="267649"/>
            <a:chOff x="241069" y="12070461"/>
            <a:chExt cx="2271178" cy="713731"/>
          </a:xfrm>
        </p:grpSpPr>
        <p:sp>
          <p:nvSpPr>
            <p:cNvPr id="25" name="Rectangle 24">
              <a:hlinkClick r:id="rId50"/>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6" name="Rectangle 25">
              <a:hlinkClick r:id="rId51"/>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7" name="Rectangle 26">
              <a:hlinkClick r:id="rId52"/>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3"/>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2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170144056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8" r:id="rId3"/>
    <p:sldLayoutId id="2147483739" r:id="rId4"/>
    <p:sldLayoutId id="2147483740"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67" r:id="rId17"/>
    <p:sldLayoutId id="2147483768" r:id="rId18"/>
    <p:sldLayoutId id="2147483769" r:id="rId19"/>
    <p:sldLayoutId id="2147483770" r:id="rId20"/>
    <p:sldLayoutId id="2147483756" r:id="rId21"/>
    <p:sldLayoutId id="2147483757" r:id="rId22"/>
    <p:sldLayoutId id="2147483763" r:id="rId23"/>
    <p:sldLayoutId id="2147483764" r:id="rId24"/>
    <p:sldLayoutId id="2147483765" r:id="rId25"/>
    <p:sldLayoutId id="2147483766" r:id="rId26"/>
    <p:sldLayoutId id="2147483762" r:id="rId27"/>
    <p:sldLayoutId id="2147483771" r:id="rId28"/>
    <p:sldLayoutId id="2147483772" r:id="rId29"/>
    <p:sldLayoutId id="2147483777" r:id="rId30"/>
    <p:sldLayoutId id="2147483773" r:id="rId31"/>
    <p:sldLayoutId id="2147483774" r:id="rId32"/>
    <p:sldLayoutId id="2147483775" r:id="rId33"/>
    <p:sldLayoutId id="2147483776" r:id="rId34"/>
    <p:sldLayoutId id="2147483778" r:id="rId35"/>
    <p:sldLayoutId id="2147483779" r:id="rId36"/>
    <p:sldLayoutId id="2147483781" r:id="rId37"/>
    <p:sldLayoutId id="2147483780"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3" r:id="rId48"/>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package" Target="../embeddings/Foglio_di_lavoro_A97BAF8C.xlsx"/></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7"/>
          <p:cNvSpPr txBox="1">
            <a:spLocks noGrp="1"/>
          </p:cNvSpPr>
          <p:nvPr>
            <p:ph type="ctrTitle"/>
          </p:nvPr>
        </p:nvSpPr>
        <p:spPr>
          <a:xfrm rot="780">
            <a:off x="829979" y="1120308"/>
            <a:ext cx="7484042" cy="2206216"/>
          </a:xfrm>
          <a:prstGeom prst="rect">
            <a:avLst/>
          </a:prstGeom>
        </p:spPr>
        <p:txBody>
          <a:bodyPr spcFirstLastPara="1" wrap="square" lIns="91425" tIns="91425" rIns="91425" bIns="91425" anchor="b" anchorCtr="0">
            <a:noAutofit/>
          </a:bodyPr>
          <a:lstStyle/>
          <a:p>
            <a:r>
              <a:rPr lang="en" sz="4800">
                <a:latin typeface="Calibri"/>
                <a:cs typeface="Calibri"/>
              </a:rPr>
              <a:t>Honey Bee Health </a:t>
            </a:r>
            <a:br>
              <a:rPr lang="en" sz="4800">
                <a:latin typeface="Calibri" panose="020F0502020204030204" pitchFamily="34" charset="0"/>
                <a:cs typeface="Calibri" panose="020F0502020204030204" pitchFamily="34" charset="0"/>
              </a:rPr>
            </a:br>
            <a:r>
              <a:rPr lang="en" sz="3000">
                <a:latin typeface="Calibri"/>
                <a:cs typeface="Calibri"/>
              </a:rPr>
              <a:t>Analyses of reasons and preventions for high risk colony losses</a:t>
            </a:r>
          </a:p>
        </p:txBody>
      </p:sp>
      <p:sp>
        <p:nvSpPr>
          <p:cNvPr id="2" name="CasellaDiTesto 1">
            <a:extLst>
              <a:ext uri="{FF2B5EF4-FFF2-40B4-BE49-F238E27FC236}">
                <a16:creationId xmlns:a16="http://schemas.microsoft.com/office/drawing/2014/main" id="{8FD85633-C53F-7DB7-604D-F0B71A7F89AB}"/>
              </a:ext>
            </a:extLst>
          </p:cNvPr>
          <p:cNvSpPr txBox="1"/>
          <p:nvPr/>
        </p:nvSpPr>
        <p:spPr>
          <a:xfrm>
            <a:off x="482564" y="3550660"/>
            <a:ext cx="16992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solidFill>
                  <a:schemeClr val="dk1"/>
                </a:solidFill>
                <a:latin typeface="Calibri"/>
                <a:cs typeface="Calibri"/>
              </a:rPr>
              <a:t>TEAM MEMBERS</a:t>
            </a:r>
          </a:p>
          <a:p>
            <a:r>
              <a:rPr lang="it-IT">
                <a:solidFill>
                  <a:schemeClr val="dk1"/>
                </a:solidFill>
                <a:latin typeface="Calibri"/>
                <a:cs typeface="Calibri"/>
              </a:rPr>
              <a:t>Marta Cerri</a:t>
            </a:r>
          </a:p>
          <a:p>
            <a:r>
              <a:rPr lang="it-IT">
                <a:solidFill>
                  <a:schemeClr val="dk1"/>
                </a:solidFill>
                <a:latin typeface="Calibri"/>
                <a:cs typeface="Calibri"/>
              </a:rPr>
              <a:t>Luca Mainini</a:t>
            </a:r>
          </a:p>
          <a:p>
            <a:r>
              <a:rPr lang="it-IT">
                <a:solidFill>
                  <a:schemeClr val="dk1"/>
                </a:solidFill>
                <a:latin typeface="Calibri"/>
                <a:cs typeface="Calibri"/>
              </a:rPr>
              <a:t>Lupo Marsigli</a:t>
            </a:r>
          </a:p>
          <a:p>
            <a:r>
              <a:rPr lang="it-IT">
                <a:solidFill>
                  <a:schemeClr val="dk1"/>
                </a:solidFill>
                <a:latin typeface="Calibri"/>
                <a:cs typeface="Calibri"/>
              </a:rPr>
              <a:t>Eugenio Varetti</a:t>
            </a:r>
          </a:p>
        </p:txBody>
      </p:sp>
      <p:sp>
        <p:nvSpPr>
          <p:cNvPr id="4" name="CasellaDiTesto 3">
            <a:extLst>
              <a:ext uri="{FF2B5EF4-FFF2-40B4-BE49-F238E27FC236}">
                <a16:creationId xmlns:a16="http://schemas.microsoft.com/office/drawing/2014/main" id="{F1C43CE3-DBC3-989D-0B19-10B2DBCF540B}"/>
              </a:ext>
            </a:extLst>
          </p:cNvPr>
          <p:cNvSpPr txBox="1"/>
          <p:nvPr/>
        </p:nvSpPr>
        <p:spPr>
          <a:xfrm>
            <a:off x="6019137" y="588395"/>
            <a:ext cx="2887329" cy="338554"/>
          </a:xfrm>
          <a:prstGeom prst="rect">
            <a:avLst/>
          </a:prstGeom>
          <a:noFill/>
        </p:spPr>
        <p:txBody>
          <a:bodyPr wrap="none" rtlCol="0">
            <a:spAutoFit/>
          </a:bodyPr>
          <a:lstStyle/>
          <a:p>
            <a:r>
              <a:rPr lang="it-IT" sz="1600" err="1">
                <a:solidFill>
                  <a:schemeClr val="dk1"/>
                </a:solidFill>
                <a:latin typeface="Calibri"/>
                <a:cs typeface="Calibri"/>
              </a:rPr>
              <a:t>Nonparametric</a:t>
            </a:r>
            <a:r>
              <a:rPr lang="it-IT" sz="1600"/>
              <a:t> </a:t>
            </a:r>
            <a:r>
              <a:rPr lang="it-IT" sz="1600" err="1">
                <a:solidFill>
                  <a:schemeClr val="dk1"/>
                </a:solidFill>
                <a:latin typeface="Calibri"/>
                <a:cs typeface="Calibri"/>
              </a:rPr>
              <a:t>Statistics</a:t>
            </a:r>
            <a:r>
              <a:rPr lang="it-IT" sz="1600">
                <a:solidFill>
                  <a:schemeClr val="dk1"/>
                </a:solidFill>
                <a:latin typeface="Calibri"/>
                <a:cs typeface="Calibri"/>
              </a:rPr>
              <a:t>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p:txBody>
          <a:bodyPr/>
          <a:lstStyle/>
          <a:p>
            <a:r>
              <a:rPr lang="it-IT"/>
              <a:t>Are </a:t>
            </a:r>
            <a:r>
              <a:rPr lang="it-IT" err="1"/>
              <a:t>colonies</a:t>
            </a:r>
            <a:r>
              <a:rPr lang="it-IT"/>
              <a:t> </a:t>
            </a:r>
            <a:r>
              <a:rPr lang="it-IT" err="1"/>
              <a:t>losses</a:t>
            </a:r>
            <a:r>
              <a:rPr lang="it-IT"/>
              <a:t> </a:t>
            </a:r>
            <a:r>
              <a:rPr lang="it-IT" err="1"/>
              <a:t>correlated</a:t>
            </a:r>
            <a:r>
              <a:rPr lang="it-IT"/>
              <a:t> </a:t>
            </a:r>
            <a:br>
              <a:rPr lang="it-IT"/>
            </a:br>
            <a:r>
              <a:rPr lang="it-IT"/>
              <a:t>with </a:t>
            </a:r>
            <a:r>
              <a:rPr lang="it-IT" err="1"/>
              <a:t>Stressor</a:t>
            </a:r>
            <a:r>
              <a:rPr lang="it-IT"/>
              <a:t>?</a:t>
            </a:r>
          </a:p>
        </p:txBody>
      </p:sp>
      <p:pic>
        <p:nvPicPr>
          <p:cNvPr id="3" name="Immagine 3" descr="Immagine che contiene mappa&#10;&#10;Descrizione generata automaticamente">
            <a:extLst>
              <a:ext uri="{FF2B5EF4-FFF2-40B4-BE49-F238E27FC236}">
                <a16:creationId xmlns:a16="http://schemas.microsoft.com/office/drawing/2014/main" id="{E5E087E2-C7E4-4EAB-35F4-F4AEE8E0AE8B}"/>
              </a:ext>
            </a:extLst>
          </p:cNvPr>
          <p:cNvPicPr>
            <a:picLocks noChangeAspect="1"/>
          </p:cNvPicPr>
          <p:nvPr/>
        </p:nvPicPr>
        <p:blipFill rotWithShape="1">
          <a:blip r:embed="rId2"/>
          <a:srcRect t="7787" b="11670"/>
          <a:stretch/>
        </p:blipFill>
        <p:spPr>
          <a:xfrm>
            <a:off x="4966087" y="1630993"/>
            <a:ext cx="3711338" cy="2749622"/>
          </a:xfrm>
          <a:prstGeom prst="rect">
            <a:avLst/>
          </a:prstGeom>
        </p:spPr>
      </p:pic>
      <p:pic>
        <p:nvPicPr>
          <p:cNvPr id="4" name="Immagine 4" descr="Immagine che contiene mappa&#10;&#10;Descrizione generata automaticamente">
            <a:extLst>
              <a:ext uri="{FF2B5EF4-FFF2-40B4-BE49-F238E27FC236}">
                <a16:creationId xmlns:a16="http://schemas.microsoft.com/office/drawing/2014/main" id="{34DE1CD7-DB20-ACBC-BC13-1AB1E0605ACB}"/>
              </a:ext>
            </a:extLst>
          </p:cNvPr>
          <p:cNvPicPr>
            <a:picLocks noChangeAspect="1"/>
          </p:cNvPicPr>
          <p:nvPr/>
        </p:nvPicPr>
        <p:blipFill rotWithShape="1">
          <a:blip r:embed="rId3"/>
          <a:srcRect t="9231" b="12932"/>
          <a:stretch/>
        </p:blipFill>
        <p:spPr>
          <a:xfrm>
            <a:off x="677489" y="1694787"/>
            <a:ext cx="3707073" cy="2653929"/>
          </a:xfrm>
          <a:prstGeom prst="rect">
            <a:avLst/>
          </a:prstGeom>
        </p:spPr>
      </p:pic>
      <p:sp>
        <p:nvSpPr>
          <p:cNvPr id="5" name="CasellaDiTesto 4">
            <a:extLst>
              <a:ext uri="{FF2B5EF4-FFF2-40B4-BE49-F238E27FC236}">
                <a16:creationId xmlns:a16="http://schemas.microsoft.com/office/drawing/2014/main" id="{A2048118-A61D-6E28-70DF-E1C4E9957E50}"/>
              </a:ext>
            </a:extLst>
          </p:cNvPr>
          <p:cNvSpPr txBox="1"/>
          <p:nvPr/>
        </p:nvSpPr>
        <p:spPr>
          <a:xfrm>
            <a:off x="6145619" y="4433777"/>
            <a:ext cx="1531088" cy="307777"/>
          </a:xfrm>
          <a:prstGeom prst="rect">
            <a:avLst/>
          </a:prstGeom>
          <a:noFill/>
        </p:spPr>
        <p:txBody>
          <a:bodyPr wrap="square" rtlCol="0">
            <a:spAutoFit/>
          </a:bodyPr>
          <a:lstStyle/>
          <a:p>
            <a:r>
              <a:rPr lang="en-US"/>
              <a:t>Varroa Mites</a:t>
            </a:r>
          </a:p>
        </p:txBody>
      </p:sp>
    </p:spTree>
    <p:extLst>
      <p:ext uri="{BB962C8B-B14F-4D97-AF65-F5344CB8AC3E}">
        <p14:creationId xmlns:p14="http://schemas.microsoft.com/office/powerpoint/2010/main" val="344314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466650" y="306720"/>
            <a:ext cx="8210700" cy="1650703"/>
          </a:xfrm>
        </p:spPr>
        <p:txBody>
          <a:bodyPr/>
          <a:lstStyle/>
          <a:p>
            <a:pPr algn="l"/>
            <a:r>
              <a:rPr lang="it-IT"/>
              <a:t>American </a:t>
            </a:r>
            <a:r>
              <a:rPr lang="it-IT" err="1"/>
              <a:t>colonies</a:t>
            </a:r>
            <a:r>
              <a:rPr lang="it-IT"/>
              <a:t> </a:t>
            </a:r>
            <a:r>
              <a:rPr lang="it-IT" err="1"/>
              <a:t>losses</a:t>
            </a:r>
            <a:r>
              <a:rPr lang="it-IT"/>
              <a:t> are </a:t>
            </a:r>
            <a:r>
              <a:rPr lang="it-IT" err="1"/>
              <a:t>correlated</a:t>
            </a:r>
            <a:r>
              <a:rPr lang="it-IT"/>
              <a:t> with </a:t>
            </a:r>
            <a:r>
              <a:rPr lang="it-IT" err="1"/>
              <a:t>Stressor</a:t>
            </a:r>
            <a:r>
              <a:rPr lang="it-IT"/>
              <a:t> </a:t>
            </a:r>
          </a:p>
        </p:txBody>
      </p:sp>
      <p:pic>
        <p:nvPicPr>
          <p:cNvPr id="3" name="Immagine 2">
            <a:extLst>
              <a:ext uri="{FF2B5EF4-FFF2-40B4-BE49-F238E27FC236}">
                <a16:creationId xmlns:a16="http://schemas.microsoft.com/office/drawing/2014/main" id="{421AF47B-A876-E0AF-1D86-7632A98E26E8}"/>
              </a:ext>
            </a:extLst>
          </p:cNvPr>
          <p:cNvPicPr>
            <a:picLocks noChangeAspect="1"/>
          </p:cNvPicPr>
          <p:nvPr/>
        </p:nvPicPr>
        <p:blipFill>
          <a:blip r:embed="rId3"/>
          <a:stretch>
            <a:fillRect/>
          </a:stretch>
        </p:blipFill>
        <p:spPr>
          <a:xfrm>
            <a:off x="214178" y="1518063"/>
            <a:ext cx="4856259" cy="2956666"/>
          </a:xfrm>
          <a:prstGeom prst="rect">
            <a:avLst/>
          </a:prstGeom>
        </p:spPr>
      </p:pic>
      <p:pic>
        <p:nvPicPr>
          <p:cNvPr id="4" name="Immagine 3">
            <a:extLst>
              <a:ext uri="{FF2B5EF4-FFF2-40B4-BE49-F238E27FC236}">
                <a16:creationId xmlns:a16="http://schemas.microsoft.com/office/drawing/2014/main" id="{6CA64262-94E3-01D0-9073-269DA96538B9}"/>
              </a:ext>
            </a:extLst>
          </p:cNvPr>
          <p:cNvPicPr>
            <a:picLocks noChangeAspect="1"/>
          </p:cNvPicPr>
          <p:nvPr/>
        </p:nvPicPr>
        <p:blipFill>
          <a:blip r:embed="rId4"/>
          <a:stretch>
            <a:fillRect/>
          </a:stretch>
        </p:blipFill>
        <p:spPr>
          <a:xfrm>
            <a:off x="5155980" y="1518063"/>
            <a:ext cx="3850748" cy="3231532"/>
          </a:xfrm>
          <a:prstGeom prst="rect">
            <a:avLst/>
          </a:prstGeom>
        </p:spPr>
      </p:pic>
    </p:spTree>
    <p:extLst>
      <p:ext uri="{BB962C8B-B14F-4D97-AF65-F5344CB8AC3E}">
        <p14:creationId xmlns:p14="http://schemas.microsoft.com/office/powerpoint/2010/main" val="243674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6BCEFA-3F04-ABAD-15F0-3AD895734A2E}"/>
              </a:ext>
            </a:extLst>
          </p:cNvPr>
          <p:cNvSpPr>
            <a:spLocks noGrp="1"/>
          </p:cNvSpPr>
          <p:nvPr>
            <p:ph type="title"/>
          </p:nvPr>
        </p:nvSpPr>
        <p:spPr>
          <a:xfrm>
            <a:off x="79916" y="272807"/>
            <a:ext cx="5472901" cy="1376722"/>
          </a:xfrm>
        </p:spPr>
        <p:txBody>
          <a:bodyPr/>
          <a:lstStyle/>
          <a:p>
            <a:r>
              <a:rPr lang="it-IT" sz="2800" err="1"/>
              <a:t>Spearman</a:t>
            </a:r>
            <a:r>
              <a:rPr lang="it-IT" sz="2800"/>
              <a:t> </a:t>
            </a:r>
            <a:r>
              <a:rPr lang="it-IT" sz="2800" err="1"/>
              <a:t>correlation</a:t>
            </a:r>
            <a:r>
              <a:rPr lang="it-IT" sz="2800"/>
              <a:t> – Winter - US</a:t>
            </a:r>
          </a:p>
        </p:txBody>
      </p:sp>
      <p:sp>
        <p:nvSpPr>
          <p:cNvPr id="4" name="Titolo 1">
            <a:extLst>
              <a:ext uri="{FF2B5EF4-FFF2-40B4-BE49-F238E27FC236}">
                <a16:creationId xmlns:a16="http://schemas.microsoft.com/office/drawing/2014/main" id="{860C4732-7F8A-72A8-4BFD-947552CEE11C}"/>
              </a:ext>
            </a:extLst>
          </p:cNvPr>
          <p:cNvSpPr txBox="1">
            <a:spLocks/>
          </p:cNvSpPr>
          <p:nvPr/>
        </p:nvSpPr>
        <p:spPr>
          <a:xfrm>
            <a:off x="4710996" y="1321490"/>
            <a:ext cx="4770783" cy="157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400" err="1"/>
              <a:t>Spearman</a:t>
            </a:r>
            <a:r>
              <a:rPr lang="it-IT" sz="2400"/>
              <a:t> </a:t>
            </a:r>
            <a:r>
              <a:rPr lang="it-IT" sz="2400" err="1"/>
              <a:t>correlation</a:t>
            </a:r>
            <a:r>
              <a:rPr lang="it-IT" sz="2400"/>
              <a:t> – </a:t>
            </a:r>
            <a:r>
              <a:rPr lang="it-IT" sz="2400" err="1"/>
              <a:t>Summer</a:t>
            </a:r>
            <a:r>
              <a:rPr lang="it-IT" sz="2400"/>
              <a:t> - US</a:t>
            </a:r>
          </a:p>
        </p:txBody>
      </p:sp>
      <p:pic>
        <p:nvPicPr>
          <p:cNvPr id="5" name="Immagine 4">
            <a:extLst>
              <a:ext uri="{FF2B5EF4-FFF2-40B4-BE49-F238E27FC236}">
                <a16:creationId xmlns:a16="http://schemas.microsoft.com/office/drawing/2014/main" id="{260B3430-D3FF-A1BD-852F-9C3071B2CC88}"/>
              </a:ext>
            </a:extLst>
          </p:cNvPr>
          <p:cNvPicPr>
            <a:picLocks noChangeAspect="1"/>
          </p:cNvPicPr>
          <p:nvPr/>
        </p:nvPicPr>
        <p:blipFill>
          <a:blip r:embed="rId3"/>
          <a:stretch>
            <a:fillRect/>
          </a:stretch>
        </p:blipFill>
        <p:spPr>
          <a:xfrm>
            <a:off x="12627" y="1164210"/>
            <a:ext cx="4834475" cy="3057701"/>
          </a:xfrm>
          <a:prstGeom prst="rect">
            <a:avLst/>
          </a:prstGeom>
        </p:spPr>
      </p:pic>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4"/>
          <a:srcRect l="1647" r="1"/>
          <a:stretch/>
        </p:blipFill>
        <p:spPr>
          <a:xfrm>
            <a:off x="4647304" y="2187087"/>
            <a:ext cx="4496696" cy="2891691"/>
          </a:xfrm>
          <a:prstGeom prst="rect">
            <a:avLst/>
          </a:prstGeom>
        </p:spPr>
      </p:pic>
    </p:spTree>
    <p:extLst>
      <p:ext uri="{BB962C8B-B14F-4D97-AF65-F5344CB8AC3E}">
        <p14:creationId xmlns:p14="http://schemas.microsoft.com/office/powerpoint/2010/main" val="3850772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3"/>
          <a:srcRect l="2905" t="5466" r="12257" b="76221"/>
          <a:stretch/>
        </p:blipFill>
        <p:spPr>
          <a:xfrm>
            <a:off x="1071209" y="2417746"/>
            <a:ext cx="7189089" cy="981445"/>
          </a:xfrm>
          <a:prstGeom prst="rect">
            <a:avLst/>
          </a:prstGeom>
        </p:spPr>
      </p:pic>
      <p:sp>
        <p:nvSpPr>
          <p:cNvPr id="7" name="Titolo 6">
            <a:extLst>
              <a:ext uri="{FF2B5EF4-FFF2-40B4-BE49-F238E27FC236}">
                <a16:creationId xmlns:a16="http://schemas.microsoft.com/office/drawing/2014/main" id="{B4801D96-47C8-CF97-A803-96375647797D}"/>
              </a:ext>
            </a:extLst>
          </p:cNvPr>
          <p:cNvSpPr>
            <a:spLocks noGrp="1"/>
          </p:cNvSpPr>
          <p:nvPr>
            <p:ph type="title"/>
          </p:nvPr>
        </p:nvSpPr>
        <p:spPr>
          <a:xfrm>
            <a:off x="466725" y="355650"/>
            <a:ext cx="8210700" cy="1994664"/>
          </a:xfrm>
        </p:spPr>
        <p:txBody>
          <a:bodyPr/>
          <a:lstStyle/>
          <a:p>
            <a:r>
              <a:rPr lang="en-US"/>
              <a:t>Pesticides and Diseases are strongly correlated with Summer </a:t>
            </a:r>
            <a:br>
              <a:rPr lang="en-US"/>
            </a:br>
            <a:r>
              <a:rPr lang="en-US"/>
              <a:t>US colony losses (%)</a:t>
            </a:r>
          </a:p>
        </p:txBody>
      </p:sp>
      <p:pic>
        <p:nvPicPr>
          <p:cNvPr id="8" name="Immagine 7">
            <a:extLst>
              <a:ext uri="{FF2B5EF4-FFF2-40B4-BE49-F238E27FC236}">
                <a16:creationId xmlns:a16="http://schemas.microsoft.com/office/drawing/2014/main" id="{84ECD02A-055F-15ED-87E0-885B7F340566}"/>
              </a:ext>
            </a:extLst>
          </p:cNvPr>
          <p:cNvPicPr>
            <a:picLocks noChangeAspect="1"/>
          </p:cNvPicPr>
          <p:nvPr/>
        </p:nvPicPr>
        <p:blipFill rotWithShape="1">
          <a:blip r:embed="rId3"/>
          <a:srcRect l="2905" t="78100" r="12257" b="1457"/>
          <a:stretch/>
        </p:blipFill>
        <p:spPr>
          <a:xfrm>
            <a:off x="1071212" y="3466623"/>
            <a:ext cx="7189086" cy="1095607"/>
          </a:xfrm>
          <a:prstGeom prst="rect">
            <a:avLst/>
          </a:prstGeom>
        </p:spPr>
      </p:pic>
      <p:sp>
        <p:nvSpPr>
          <p:cNvPr id="12" name="Rettangolo 11">
            <a:extLst>
              <a:ext uri="{FF2B5EF4-FFF2-40B4-BE49-F238E27FC236}">
                <a16:creationId xmlns:a16="http://schemas.microsoft.com/office/drawing/2014/main" id="{FA966C1A-52DF-2D72-4006-1B9BFC0DF533}"/>
              </a:ext>
            </a:extLst>
          </p:cNvPr>
          <p:cNvSpPr/>
          <p:nvPr/>
        </p:nvSpPr>
        <p:spPr>
          <a:xfrm>
            <a:off x="5601903" y="3466623"/>
            <a:ext cx="308009" cy="80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tangolo 12">
            <a:extLst>
              <a:ext uri="{FF2B5EF4-FFF2-40B4-BE49-F238E27FC236}">
                <a16:creationId xmlns:a16="http://schemas.microsoft.com/office/drawing/2014/main" id="{97C843A5-83E7-107B-9CBA-0EC8E99BD317}"/>
              </a:ext>
            </a:extLst>
          </p:cNvPr>
          <p:cNvSpPr/>
          <p:nvPr/>
        </p:nvSpPr>
        <p:spPr>
          <a:xfrm>
            <a:off x="6148939" y="3466623"/>
            <a:ext cx="308009" cy="80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9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88EFAEF-4A08-74F7-4167-B5BA7AF05E31}"/>
              </a:ext>
            </a:extLst>
          </p:cNvPr>
          <p:cNvPicPr>
            <a:picLocks noChangeAspect="1"/>
          </p:cNvPicPr>
          <p:nvPr/>
        </p:nvPicPr>
        <p:blipFill rotWithShape="1">
          <a:blip r:embed="rId3"/>
          <a:srcRect l="49488" t="41815" b="1"/>
          <a:stretch/>
        </p:blipFill>
        <p:spPr>
          <a:xfrm>
            <a:off x="5588355" y="2571750"/>
            <a:ext cx="2933476" cy="2137166"/>
          </a:xfrm>
          <a:prstGeom prst="rect">
            <a:avLst/>
          </a:prstGeom>
        </p:spPr>
      </p:pic>
      <p:pic>
        <p:nvPicPr>
          <p:cNvPr id="9" name="Immagine 8">
            <a:extLst>
              <a:ext uri="{FF2B5EF4-FFF2-40B4-BE49-F238E27FC236}">
                <a16:creationId xmlns:a16="http://schemas.microsoft.com/office/drawing/2014/main" id="{70D87894-F3FD-B297-1494-DF91A196F192}"/>
              </a:ext>
            </a:extLst>
          </p:cNvPr>
          <p:cNvPicPr>
            <a:picLocks noChangeAspect="1"/>
          </p:cNvPicPr>
          <p:nvPr/>
        </p:nvPicPr>
        <p:blipFill rotWithShape="1">
          <a:blip r:embed="rId4"/>
          <a:srcRect l="50154" t="43434"/>
          <a:stretch/>
        </p:blipFill>
        <p:spPr>
          <a:xfrm>
            <a:off x="1384001" y="1804068"/>
            <a:ext cx="2977626" cy="2137166"/>
          </a:xfrm>
          <a:prstGeom prst="rect">
            <a:avLst/>
          </a:prstGeom>
        </p:spPr>
      </p:pic>
      <p:pic>
        <p:nvPicPr>
          <p:cNvPr id="3" name="Immagine 2">
            <a:extLst>
              <a:ext uri="{FF2B5EF4-FFF2-40B4-BE49-F238E27FC236}">
                <a16:creationId xmlns:a16="http://schemas.microsoft.com/office/drawing/2014/main" id="{67B1A045-16BC-BE68-F89F-385F17C18119}"/>
              </a:ext>
            </a:extLst>
          </p:cNvPr>
          <p:cNvPicPr>
            <a:picLocks noChangeAspect="1"/>
          </p:cNvPicPr>
          <p:nvPr/>
        </p:nvPicPr>
        <p:blipFill rotWithShape="1">
          <a:blip r:embed="rId4"/>
          <a:srcRect l="-5152" t="43434" r="86397"/>
          <a:stretch/>
        </p:blipFill>
        <p:spPr>
          <a:xfrm>
            <a:off x="157273" y="1804068"/>
            <a:ext cx="1120330" cy="2137166"/>
          </a:xfrm>
          <a:prstGeom prst="rect">
            <a:avLst/>
          </a:prstGeom>
        </p:spPr>
      </p:pic>
      <p:pic>
        <p:nvPicPr>
          <p:cNvPr id="8" name="Immagine 7">
            <a:extLst>
              <a:ext uri="{FF2B5EF4-FFF2-40B4-BE49-F238E27FC236}">
                <a16:creationId xmlns:a16="http://schemas.microsoft.com/office/drawing/2014/main" id="{49589C8C-98B3-F356-B927-227D842C71C0}"/>
              </a:ext>
            </a:extLst>
          </p:cNvPr>
          <p:cNvPicPr>
            <a:picLocks noChangeAspect="1"/>
          </p:cNvPicPr>
          <p:nvPr/>
        </p:nvPicPr>
        <p:blipFill rotWithShape="1">
          <a:blip r:embed="rId4"/>
          <a:srcRect l="-5152" t="43434" r="86397"/>
          <a:stretch/>
        </p:blipFill>
        <p:spPr>
          <a:xfrm>
            <a:off x="4361627" y="2562167"/>
            <a:ext cx="1120330" cy="2137166"/>
          </a:xfrm>
          <a:prstGeom prst="rect">
            <a:avLst/>
          </a:prstGeom>
        </p:spPr>
      </p:pic>
      <p:sp>
        <p:nvSpPr>
          <p:cNvPr id="10" name="CasellaDiTesto 9">
            <a:extLst>
              <a:ext uri="{FF2B5EF4-FFF2-40B4-BE49-F238E27FC236}">
                <a16:creationId xmlns:a16="http://schemas.microsoft.com/office/drawing/2014/main" id="{59A458E2-5D3B-B531-23E8-C669776A5E8D}"/>
              </a:ext>
            </a:extLst>
          </p:cNvPr>
          <p:cNvSpPr txBox="1"/>
          <p:nvPr/>
        </p:nvSpPr>
        <p:spPr>
          <a:xfrm>
            <a:off x="678114" y="3941234"/>
            <a:ext cx="4247569" cy="52322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Varroa mites infestation is correlated with the presence of diseases, other parasites and pesticides</a:t>
            </a:r>
          </a:p>
        </p:txBody>
      </p:sp>
      <p:sp>
        <p:nvSpPr>
          <p:cNvPr id="11" name="Titolo 1">
            <a:extLst>
              <a:ext uri="{FF2B5EF4-FFF2-40B4-BE49-F238E27FC236}">
                <a16:creationId xmlns:a16="http://schemas.microsoft.com/office/drawing/2014/main" id="{1B245770-8116-9A68-5445-AB21DBE4F15E}"/>
              </a:ext>
            </a:extLst>
          </p:cNvPr>
          <p:cNvSpPr txBox="1">
            <a:spLocks/>
          </p:cNvSpPr>
          <p:nvPr/>
        </p:nvSpPr>
        <p:spPr>
          <a:xfrm>
            <a:off x="79916" y="583752"/>
            <a:ext cx="5472901" cy="1376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800" err="1"/>
              <a:t>Spearman</a:t>
            </a:r>
            <a:r>
              <a:rPr lang="it-IT" sz="2800"/>
              <a:t> </a:t>
            </a:r>
            <a:r>
              <a:rPr lang="it-IT" sz="2800" err="1"/>
              <a:t>correlation</a:t>
            </a:r>
            <a:r>
              <a:rPr lang="it-IT" sz="2800"/>
              <a:t> – Winter - US</a:t>
            </a:r>
          </a:p>
        </p:txBody>
      </p:sp>
      <p:sp>
        <p:nvSpPr>
          <p:cNvPr id="12" name="Titolo 1">
            <a:extLst>
              <a:ext uri="{FF2B5EF4-FFF2-40B4-BE49-F238E27FC236}">
                <a16:creationId xmlns:a16="http://schemas.microsoft.com/office/drawing/2014/main" id="{40E0F5B4-7528-6B8A-1547-B0EFA1A54CE4}"/>
              </a:ext>
            </a:extLst>
          </p:cNvPr>
          <p:cNvSpPr txBox="1">
            <a:spLocks/>
          </p:cNvSpPr>
          <p:nvPr/>
        </p:nvSpPr>
        <p:spPr>
          <a:xfrm>
            <a:off x="4564660" y="1266001"/>
            <a:ext cx="4770783" cy="157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1pPr>
            <a:lvl2pPr marR="0" lvl="1"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2pPr>
            <a:lvl3pPr marR="0" lvl="2"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3pPr>
            <a:lvl4pPr marR="0" lvl="3"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4pPr>
            <a:lvl5pPr marR="0" lvl="4"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5pPr>
            <a:lvl6pPr marR="0" lvl="5"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6pPr>
            <a:lvl7pPr marR="0" lvl="6"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7pPr>
            <a:lvl8pPr marR="0" lvl="7"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8pPr>
            <a:lvl9pPr marR="0" lvl="8" algn="ctr" rtl="0">
              <a:lnSpc>
                <a:spcPct val="100000"/>
              </a:lnSpc>
              <a:spcBef>
                <a:spcPts val="0"/>
              </a:spcBef>
              <a:spcAft>
                <a:spcPts val="0"/>
              </a:spcAft>
              <a:buClr>
                <a:schemeClr val="accent2"/>
              </a:buClr>
              <a:buSzPts val="2400"/>
              <a:buFont typeface="Mali SemiBold"/>
              <a:buNone/>
              <a:defRPr sz="3600" b="0" i="0" u="none" strike="noStrike" cap="none">
                <a:solidFill>
                  <a:schemeClr val="accent2"/>
                </a:solidFill>
                <a:latin typeface="Mali SemiBold"/>
                <a:ea typeface="Mali SemiBold"/>
                <a:cs typeface="Mali SemiBold"/>
                <a:sym typeface="Mali SemiBold"/>
              </a:defRPr>
            </a:lvl9pPr>
          </a:lstStyle>
          <a:p>
            <a:r>
              <a:rPr lang="it-IT" sz="2800" err="1"/>
              <a:t>Spearman</a:t>
            </a:r>
            <a:r>
              <a:rPr lang="it-IT" sz="2800"/>
              <a:t> </a:t>
            </a:r>
            <a:r>
              <a:rPr lang="it-IT" sz="2800" err="1"/>
              <a:t>correlation</a:t>
            </a:r>
            <a:r>
              <a:rPr lang="it-IT" sz="2800"/>
              <a:t> – </a:t>
            </a:r>
            <a:r>
              <a:rPr lang="it-IT" sz="2800" err="1"/>
              <a:t>Summer</a:t>
            </a:r>
            <a:r>
              <a:rPr lang="it-IT" sz="2800"/>
              <a:t> - US</a:t>
            </a:r>
          </a:p>
        </p:txBody>
      </p:sp>
    </p:spTree>
    <p:extLst>
      <p:ext uri="{BB962C8B-B14F-4D97-AF65-F5344CB8AC3E}">
        <p14:creationId xmlns:p14="http://schemas.microsoft.com/office/powerpoint/2010/main" val="3029655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3A27BA-44EF-1218-ADB4-2AE49C27B0C7}"/>
              </a:ext>
            </a:extLst>
          </p:cNvPr>
          <p:cNvSpPr>
            <a:spLocks noGrp="1"/>
          </p:cNvSpPr>
          <p:nvPr>
            <p:ph type="title"/>
          </p:nvPr>
        </p:nvSpPr>
        <p:spPr>
          <a:xfrm>
            <a:off x="466650" y="46815"/>
            <a:ext cx="8210700" cy="663600"/>
          </a:xfrm>
        </p:spPr>
        <p:txBody>
          <a:bodyPr/>
          <a:lstStyle/>
          <a:p>
            <a:r>
              <a:rPr lang="it-IT" err="1"/>
              <a:t>Spearman</a:t>
            </a:r>
            <a:r>
              <a:rPr lang="it-IT"/>
              <a:t> </a:t>
            </a:r>
            <a:r>
              <a:rPr lang="it-IT" err="1"/>
              <a:t>correlation</a:t>
            </a:r>
            <a:r>
              <a:rPr lang="it-IT"/>
              <a:t> </a:t>
            </a:r>
            <a:r>
              <a:rPr lang="it-IT" err="1"/>
              <a:t>matrix</a:t>
            </a:r>
            <a:br>
              <a:rPr lang="it-IT"/>
            </a:br>
            <a:endParaRPr lang="en-US"/>
          </a:p>
        </p:txBody>
      </p:sp>
      <p:sp>
        <p:nvSpPr>
          <p:cNvPr id="3" name="CasellaDiTesto 2">
            <a:extLst>
              <a:ext uri="{FF2B5EF4-FFF2-40B4-BE49-F238E27FC236}">
                <a16:creationId xmlns:a16="http://schemas.microsoft.com/office/drawing/2014/main" id="{5D697013-653D-331F-2EFF-EA6249EC043D}"/>
              </a:ext>
            </a:extLst>
          </p:cNvPr>
          <p:cNvSpPr txBox="1"/>
          <p:nvPr/>
        </p:nvSpPr>
        <p:spPr>
          <a:xfrm>
            <a:off x="190500" y="756582"/>
            <a:ext cx="1874520" cy="523220"/>
          </a:xfrm>
          <a:prstGeom prst="rect">
            <a:avLst/>
          </a:prstGeom>
          <a:noFill/>
        </p:spPr>
        <p:txBody>
          <a:bodyPr wrap="square" rtlCol="0">
            <a:spAutoFit/>
          </a:bodyPr>
          <a:lstStyle/>
          <a:p>
            <a:r>
              <a:rPr lang="it-IT" err="1"/>
              <a:t>Functional</a:t>
            </a:r>
            <a:r>
              <a:rPr lang="it-IT"/>
              <a:t> data of </a:t>
            </a:r>
            <a:r>
              <a:rPr lang="it-IT" err="1"/>
              <a:t>states</a:t>
            </a:r>
            <a:r>
              <a:rPr lang="it-IT"/>
              <a:t>:</a:t>
            </a:r>
          </a:p>
        </p:txBody>
      </p:sp>
      <p:pic>
        <p:nvPicPr>
          <p:cNvPr id="7" name="Immagine 6">
            <a:extLst>
              <a:ext uri="{FF2B5EF4-FFF2-40B4-BE49-F238E27FC236}">
                <a16:creationId xmlns:a16="http://schemas.microsoft.com/office/drawing/2014/main" id="{EEA9BD34-57FD-16F9-91B2-C1601C2A666B}"/>
              </a:ext>
            </a:extLst>
          </p:cNvPr>
          <p:cNvPicPr>
            <a:picLocks noChangeAspect="1"/>
          </p:cNvPicPr>
          <p:nvPr/>
        </p:nvPicPr>
        <p:blipFill>
          <a:blip r:embed="rId3"/>
          <a:stretch>
            <a:fillRect/>
          </a:stretch>
        </p:blipFill>
        <p:spPr>
          <a:xfrm>
            <a:off x="3928193" y="2827633"/>
            <a:ext cx="2854877" cy="2278411"/>
          </a:xfrm>
          <a:prstGeom prst="rect">
            <a:avLst/>
          </a:prstGeom>
        </p:spPr>
      </p:pic>
      <p:graphicFrame>
        <p:nvGraphicFramePr>
          <p:cNvPr id="8" name="Oggetto 7">
            <a:extLst>
              <a:ext uri="{FF2B5EF4-FFF2-40B4-BE49-F238E27FC236}">
                <a16:creationId xmlns:a16="http://schemas.microsoft.com/office/drawing/2014/main" id="{D24C9692-2A4B-BF44-EAB8-13EE0E03E09D}"/>
              </a:ext>
            </a:extLst>
          </p:cNvPr>
          <p:cNvGraphicFramePr>
            <a:graphicFrameLocks noChangeAspect="1"/>
          </p:cNvGraphicFramePr>
          <p:nvPr>
            <p:extLst>
              <p:ext uri="{D42A27DB-BD31-4B8C-83A1-F6EECF244321}">
                <p14:modId xmlns:p14="http://schemas.microsoft.com/office/powerpoint/2010/main" val="2809306299"/>
              </p:ext>
            </p:extLst>
          </p:nvPr>
        </p:nvGraphicFramePr>
        <p:xfrm>
          <a:off x="1127760" y="1152558"/>
          <a:ext cx="7052310" cy="1675075"/>
        </p:xfrm>
        <a:graphic>
          <a:graphicData uri="http://schemas.openxmlformats.org/presentationml/2006/ole">
            <mc:AlternateContent xmlns:mc="http://schemas.openxmlformats.org/markup-compatibility/2006">
              <mc:Choice xmlns:v="urn:schemas-microsoft-com:vml" Requires="v">
                <p:oleObj name="Foglio di lavoro" r:id="rId4" imgW="7378700" imgH="1752600" progId="Excel.Sheet.12">
                  <p:embed/>
                </p:oleObj>
              </mc:Choice>
              <mc:Fallback>
                <p:oleObj name="Foglio di lavoro" r:id="rId4" imgW="7378700" imgH="1752600" progId="Excel.Sheet.12">
                  <p:embed/>
                  <p:pic>
                    <p:nvPicPr>
                      <p:cNvPr id="8" name="Oggetto 7">
                        <a:extLst>
                          <a:ext uri="{FF2B5EF4-FFF2-40B4-BE49-F238E27FC236}">
                            <a16:creationId xmlns:a16="http://schemas.microsoft.com/office/drawing/2014/main" id="{D24C9692-2A4B-BF44-EAB8-13EE0E03E09D}"/>
                          </a:ext>
                        </a:extLst>
                      </p:cNvPr>
                      <p:cNvPicPr/>
                      <p:nvPr/>
                    </p:nvPicPr>
                    <p:blipFill>
                      <a:blip r:embed="rId5"/>
                      <a:stretch>
                        <a:fillRect/>
                      </a:stretch>
                    </p:blipFill>
                    <p:spPr>
                      <a:xfrm>
                        <a:off x="1127760" y="1152558"/>
                        <a:ext cx="7052310" cy="1675075"/>
                      </a:xfrm>
                      <a:prstGeom prst="rect">
                        <a:avLst/>
                      </a:prstGeom>
                    </p:spPr>
                  </p:pic>
                </p:oleObj>
              </mc:Fallback>
            </mc:AlternateContent>
          </a:graphicData>
        </a:graphic>
      </p:graphicFrame>
      <p:sp>
        <p:nvSpPr>
          <p:cNvPr id="4" name="CasellaDiTesto 3">
            <a:extLst>
              <a:ext uri="{FF2B5EF4-FFF2-40B4-BE49-F238E27FC236}">
                <a16:creationId xmlns:a16="http://schemas.microsoft.com/office/drawing/2014/main" id="{FB741CE7-5079-9BA1-BBC8-3FDEF9F0F785}"/>
              </a:ext>
            </a:extLst>
          </p:cNvPr>
          <p:cNvSpPr txBox="1"/>
          <p:nvPr/>
        </p:nvSpPr>
        <p:spPr>
          <a:xfrm>
            <a:off x="2800350" y="710415"/>
            <a:ext cx="3982720" cy="307777"/>
          </a:xfrm>
          <a:prstGeom prst="rect">
            <a:avLst/>
          </a:prstGeom>
          <a:noFill/>
        </p:spPr>
        <p:txBody>
          <a:bodyPr wrap="square" rtlCol="0">
            <a:spAutoFit/>
          </a:bodyPr>
          <a:lstStyle/>
          <a:p>
            <a:r>
              <a:rPr lang="it-IT"/>
              <a:t>- </a:t>
            </a:r>
            <a:r>
              <a:rPr lang="it-IT" err="1"/>
              <a:t>Ordering</a:t>
            </a:r>
            <a:r>
              <a:rPr lang="it-IT"/>
              <a:t> with </a:t>
            </a:r>
            <a:r>
              <a:rPr lang="it-IT" err="1"/>
              <a:t>Modified</a:t>
            </a:r>
            <a:r>
              <a:rPr lang="it-IT"/>
              <a:t> </a:t>
            </a:r>
            <a:r>
              <a:rPr lang="it-IT" err="1"/>
              <a:t>Hypograph</a:t>
            </a:r>
            <a:r>
              <a:rPr lang="it-IT"/>
              <a:t> Index -</a:t>
            </a:r>
          </a:p>
        </p:txBody>
      </p:sp>
      <p:sp>
        <p:nvSpPr>
          <p:cNvPr id="5" name="Anello 4">
            <a:extLst>
              <a:ext uri="{FF2B5EF4-FFF2-40B4-BE49-F238E27FC236}">
                <a16:creationId xmlns:a16="http://schemas.microsoft.com/office/drawing/2014/main" id="{EB100993-EF73-91D3-4295-D02707E2C04C}"/>
              </a:ext>
            </a:extLst>
          </p:cNvPr>
          <p:cNvSpPr/>
          <p:nvPr/>
        </p:nvSpPr>
        <p:spPr>
          <a:xfrm>
            <a:off x="2856749" y="2626519"/>
            <a:ext cx="604957" cy="325105"/>
          </a:xfrm>
          <a:prstGeom prst="donut">
            <a:avLst>
              <a:gd name="adj" fmla="val 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9" name="Freccia angolare in su 8">
            <a:extLst>
              <a:ext uri="{FF2B5EF4-FFF2-40B4-BE49-F238E27FC236}">
                <a16:creationId xmlns:a16="http://schemas.microsoft.com/office/drawing/2014/main" id="{331CE3C5-8C21-BCDF-E55A-2E0D268011E7}"/>
              </a:ext>
            </a:extLst>
          </p:cNvPr>
          <p:cNvSpPr/>
          <p:nvPr/>
        </p:nvSpPr>
        <p:spPr>
          <a:xfrm rot="5400000">
            <a:off x="3190832" y="2850556"/>
            <a:ext cx="400050" cy="740266"/>
          </a:xfrm>
          <a:prstGeom prst="bentUpArrow">
            <a:avLst>
              <a:gd name="adj1" fmla="val 7857"/>
              <a:gd name="adj2" fmla="val 12143"/>
              <a:gd name="adj3" fmla="val 27143"/>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6DA591B8-B1AE-8CC2-35EC-C835BC644424}"/>
              </a:ext>
            </a:extLst>
          </p:cNvPr>
          <p:cNvSpPr txBox="1"/>
          <p:nvPr/>
        </p:nvSpPr>
        <p:spPr>
          <a:xfrm>
            <a:off x="6783071" y="3298444"/>
            <a:ext cx="1894280" cy="1384995"/>
          </a:xfrm>
          <a:prstGeom prst="rect">
            <a:avLst/>
          </a:prstGeom>
          <a:noFill/>
        </p:spPr>
        <p:txBody>
          <a:bodyPr wrap="square" rtlCol="0">
            <a:spAutoFit/>
          </a:bodyPr>
          <a:lstStyle/>
          <a:p>
            <a:pPr algn="ctr"/>
            <a:r>
              <a:rPr lang="it-IT" err="1"/>
              <a:t>Median</a:t>
            </a:r>
            <a:r>
              <a:rPr lang="it-IT"/>
              <a:t> </a:t>
            </a:r>
            <a:r>
              <a:rPr lang="it-IT" err="1"/>
              <a:t>function</a:t>
            </a:r>
            <a:r>
              <a:rPr lang="it-IT"/>
              <a:t> of «</a:t>
            </a:r>
            <a:r>
              <a:rPr lang="it-IT" err="1"/>
              <a:t>unknown</a:t>
            </a:r>
            <a:r>
              <a:rPr lang="it-IT"/>
              <a:t>» </a:t>
            </a:r>
            <a:r>
              <a:rPr lang="it-IT" err="1"/>
              <a:t>stressor</a:t>
            </a:r>
            <a:r>
              <a:rPr lang="it-IT"/>
              <a:t> over the </a:t>
            </a:r>
            <a:r>
              <a:rPr lang="it-IT" err="1"/>
              <a:t>years</a:t>
            </a:r>
            <a:r>
              <a:rPr lang="it-IT"/>
              <a:t> </a:t>
            </a:r>
            <a:r>
              <a:rPr lang="it-IT" err="1"/>
              <a:t>seems</a:t>
            </a:r>
            <a:r>
              <a:rPr lang="it-IT"/>
              <a:t> to follows the pattern of the </a:t>
            </a:r>
            <a:r>
              <a:rPr lang="it-IT" err="1"/>
              <a:t>median</a:t>
            </a:r>
            <a:r>
              <a:rPr lang="it-IT"/>
              <a:t> of </a:t>
            </a:r>
            <a:r>
              <a:rPr lang="it-IT" err="1"/>
              <a:t>colony</a:t>
            </a:r>
            <a:r>
              <a:rPr lang="it-IT"/>
              <a:t> </a:t>
            </a:r>
            <a:r>
              <a:rPr lang="it-IT" err="1"/>
              <a:t>loss</a:t>
            </a:r>
            <a:r>
              <a:rPr lang="it-IT"/>
              <a:t> %</a:t>
            </a:r>
          </a:p>
        </p:txBody>
      </p:sp>
    </p:spTree>
    <p:extLst>
      <p:ext uri="{BB962C8B-B14F-4D97-AF65-F5344CB8AC3E}">
        <p14:creationId xmlns:p14="http://schemas.microsoft.com/office/powerpoint/2010/main" val="2502889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603203" y="108284"/>
            <a:ext cx="8210700" cy="1482465"/>
          </a:xfrm>
        </p:spPr>
        <p:txBody>
          <a:bodyPr/>
          <a:lstStyle/>
          <a:p>
            <a:r>
              <a:rPr lang="it-IT" i="1"/>
              <a:t>Varroa </a:t>
            </a:r>
            <a:r>
              <a:rPr lang="it-IT" i="1" err="1"/>
              <a:t>destructor</a:t>
            </a:r>
            <a:r>
              <a:rPr lang="it-IT" i="1"/>
              <a:t>: the </a:t>
            </a:r>
            <a:r>
              <a:rPr lang="it-IT" i="1" err="1"/>
              <a:t>most</a:t>
            </a:r>
            <a:r>
              <a:rPr lang="it-IT" i="1"/>
              <a:t> </a:t>
            </a:r>
            <a:r>
              <a:rPr lang="it-IT" i="1" err="1"/>
              <a:t>devastating</a:t>
            </a:r>
            <a:r>
              <a:rPr lang="it-IT" i="1"/>
              <a:t> </a:t>
            </a:r>
            <a:r>
              <a:rPr lang="it-IT" i="1" err="1"/>
              <a:t>honey</a:t>
            </a:r>
            <a:r>
              <a:rPr lang="it-IT" i="1"/>
              <a:t> </a:t>
            </a:r>
            <a:r>
              <a:rPr lang="it-IT" i="1" err="1"/>
              <a:t>bee</a:t>
            </a:r>
            <a:r>
              <a:rPr lang="it-IT" i="1"/>
              <a:t> </a:t>
            </a:r>
            <a:r>
              <a:rPr lang="it-IT" i="1" err="1"/>
              <a:t>pest</a:t>
            </a:r>
            <a:br>
              <a:rPr lang="en-US"/>
            </a:br>
            <a:endParaRPr lang="it-IT"/>
          </a:p>
          <a:p>
            <a:endParaRPr lang="it-IT"/>
          </a:p>
        </p:txBody>
      </p:sp>
      <p:sp>
        <p:nvSpPr>
          <p:cNvPr id="7" name="CasellaDiTesto 6">
            <a:extLst>
              <a:ext uri="{FF2B5EF4-FFF2-40B4-BE49-F238E27FC236}">
                <a16:creationId xmlns:a16="http://schemas.microsoft.com/office/drawing/2014/main" id="{7FFBF189-CECC-A5D4-C80F-59ADB4726B76}"/>
              </a:ext>
            </a:extLst>
          </p:cNvPr>
          <p:cNvSpPr txBox="1"/>
          <p:nvPr/>
        </p:nvSpPr>
        <p:spPr>
          <a:xfrm>
            <a:off x="8840825" y="1591894"/>
            <a:ext cx="364099" cy="246221"/>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a:t>
            </a:r>
            <a:endParaRPr lang="en-US"/>
          </a:p>
        </p:txBody>
      </p:sp>
      <p:pic>
        <p:nvPicPr>
          <p:cNvPr id="8" name="Immagine 7">
            <a:extLst>
              <a:ext uri="{FF2B5EF4-FFF2-40B4-BE49-F238E27FC236}">
                <a16:creationId xmlns:a16="http://schemas.microsoft.com/office/drawing/2014/main" id="{A5E3FAB0-8EB0-5B31-4D43-FAC4B4662C9D}"/>
              </a:ext>
            </a:extLst>
          </p:cNvPr>
          <p:cNvPicPr>
            <a:picLocks noChangeAspect="1"/>
          </p:cNvPicPr>
          <p:nvPr/>
        </p:nvPicPr>
        <p:blipFill>
          <a:blip r:embed="rId3"/>
          <a:stretch>
            <a:fillRect/>
          </a:stretch>
        </p:blipFill>
        <p:spPr>
          <a:xfrm>
            <a:off x="2198732" y="1478636"/>
            <a:ext cx="4900074" cy="3386963"/>
          </a:xfrm>
          <a:prstGeom prst="rect">
            <a:avLst/>
          </a:prstGeom>
        </p:spPr>
      </p:pic>
    </p:spTree>
    <p:extLst>
      <p:ext uri="{BB962C8B-B14F-4D97-AF65-F5344CB8AC3E}">
        <p14:creationId xmlns:p14="http://schemas.microsoft.com/office/powerpoint/2010/main" val="384017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52C0CD87-8624-3382-B591-8C6A5608514C}"/>
              </a:ext>
            </a:extLst>
          </p:cNvPr>
          <p:cNvPicPr>
            <a:picLocks noChangeAspect="1"/>
          </p:cNvPicPr>
          <p:nvPr/>
        </p:nvPicPr>
        <p:blipFill>
          <a:blip r:embed="rId3"/>
          <a:stretch>
            <a:fillRect/>
          </a:stretch>
        </p:blipFill>
        <p:spPr>
          <a:xfrm>
            <a:off x="655607" y="1324183"/>
            <a:ext cx="4569271" cy="3232719"/>
          </a:xfrm>
          <a:prstGeom prst="rect">
            <a:avLst/>
          </a:prstGeom>
        </p:spPr>
      </p:pic>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466650" y="0"/>
            <a:ext cx="8210700" cy="1482465"/>
          </a:xfrm>
        </p:spPr>
        <p:txBody>
          <a:bodyPr/>
          <a:lstStyle/>
          <a:p>
            <a:r>
              <a:rPr lang="it-IT" i="1"/>
              <a:t>Varroa </a:t>
            </a:r>
            <a:r>
              <a:rPr lang="it-IT" i="1" err="1"/>
              <a:t>destructor</a:t>
            </a:r>
            <a:r>
              <a:rPr lang="it-IT" i="1"/>
              <a:t>: the </a:t>
            </a:r>
            <a:r>
              <a:rPr lang="it-IT" i="1" err="1"/>
              <a:t>most</a:t>
            </a:r>
            <a:r>
              <a:rPr lang="it-IT" i="1"/>
              <a:t> </a:t>
            </a:r>
            <a:r>
              <a:rPr lang="it-IT" i="1" err="1"/>
              <a:t>devastating</a:t>
            </a:r>
            <a:r>
              <a:rPr lang="it-IT" i="1"/>
              <a:t> </a:t>
            </a:r>
            <a:r>
              <a:rPr lang="it-IT" i="1" err="1"/>
              <a:t>honey</a:t>
            </a:r>
            <a:r>
              <a:rPr lang="it-IT" i="1"/>
              <a:t> </a:t>
            </a:r>
            <a:r>
              <a:rPr lang="it-IT" i="1" err="1"/>
              <a:t>bee</a:t>
            </a:r>
            <a:r>
              <a:rPr lang="it-IT" i="1"/>
              <a:t> </a:t>
            </a:r>
            <a:r>
              <a:rPr lang="it-IT" i="1" err="1"/>
              <a:t>pest</a:t>
            </a:r>
            <a:br>
              <a:rPr lang="en-US"/>
            </a:br>
            <a:endParaRPr lang="it-IT"/>
          </a:p>
          <a:p>
            <a:endParaRPr lang="it-IT"/>
          </a:p>
        </p:txBody>
      </p:sp>
      <p:pic>
        <p:nvPicPr>
          <p:cNvPr id="4" name="Immagine 5">
            <a:extLst>
              <a:ext uri="{FF2B5EF4-FFF2-40B4-BE49-F238E27FC236}">
                <a16:creationId xmlns:a16="http://schemas.microsoft.com/office/drawing/2014/main" id="{52EC7668-64FC-2865-4198-CB95DB66E26A}"/>
              </a:ext>
            </a:extLst>
          </p:cNvPr>
          <p:cNvPicPr>
            <a:picLocks noChangeAspect="1"/>
          </p:cNvPicPr>
          <p:nvPr/>
        </p:nvPicPr>
        <p:blipFill>
          <a:blip r:embed="rId4"/>
          <a:stretch>
            <a:fillRect/>
          </a:stretch>
        </p:blipFill>
        <p:spPr>
          <a:xfrm>
            <a:off x="5465075" y="1648570"/>
            <a:ext cx="3557800" cy="2481832"/>
          </a:xfrm>
          <a:prstGeom prst="rect">
            <a:avLst/>
          </a:prstGeom>
        </p:spPr>
      </p:pic>
      <p:sp>
        <p:nvSpPr>
          <p:cNvPr id="3" name="CasellaDiTesto 2">
            <a:extLst>
              <a:ext uri="{FF2B5EF4-FFF2-40B4-BE49-F238E27FC236}">
                <a16:creationId xmlns:a16="http://schemas.microsoft.com/office/drawing/2014/main" id="{E5B71DEF-9143-BC8A-CED2-8C7F2D93F0B5}"/>
              </a:ext>
            </a:extLst>
          </p:cNvPr>
          <p:cNvSpPr txBox="1"/>
          <p:nvPr/>
        </p:nvSpPr>
        <p:spPr>
          <a:xfrm>
            <a:off x="5538158" y="4011283"/>
            <a:ext cx="3484717" cy="1154162"/>
          </a:xfrm>
          <a:prstGeom prst="rect">
            <a:avLst/>
          </a:prstGeom>
          <a:noFill/>
        </p:spPr>
        <p:txBody>
          <a:bodyPr wrap="square" rtlCol="0">
            <a:spAutoFit/>
          </a:bodyPr>
          <a:lstStyle/>
          <a:p>
            <a:pPr marL="171450" indent="-171450">
              <a:buFont typeface="Arial" panose="020B0604020202020204" pitchFamily="34" charset="0"/>
              <a:buChar char="•"/>
            </a:pPr>
            <a:r>
              <a:rPr lang="en-US" sz="1100"/>
              <a:t>Varroa is a highly efficient vector of honey bee viruses and drives changes in virus distribution, prevalence, and virulence. </a:t>
            </a:r>
          </a:p>
          <a:p>
            <a:pPr marL="171450" indent="-171450">
              <a:buFont typeface="Arial" panose="020B0604020202020204" pitchFamily="34" charset="0"/>
              <a:buChar char="•"/>
            </a:pPr>
            <a:r>
              <a:rPr lang="en-US" sz="1100"/>
              <a:t>Heavy Varroa mite infestations can build up in 3–4 years </a:t>
            </a:r>
          </a:p>
          <a:p>
            <a:endParaRPr lang="en-US"/>
          </a:p>
        </p:txBody>
      </p:sp>
      <p:sp>
        <p:nvSpPr>
          <p:cNvPr id="6" name="CasellaDiTesto 5">
            <a:extLst>
              <a:ext uri="{FF2B5EF4-FFF2-40B4-BE49-F238E27FC236}">
                <a16:creationId xmlns:a16="http://schemas.microsoft.com/office/drawing/2014/main" id="{7A8B3F53-88C6-2ECB-7133-67F597093D0D}"/>
              </a:ext>
            </a:extLst>
          </p:cNvPr>
          <p:cNvSpPr txBox="1"/>
          <p:nvPr/>
        </p:nvSpPr>
        <p:spPr>
          <a:xfrm>
            <a:off x="1287262" y="4678532"/>
            <a:ext cx="4250896" cy="615553"/>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 Varroa </a:t>
            </a:r>
            <a:r>
              <a:rPr lang="it-IT" sz="1000" b="0" i="1" err="1">
                <a:solidFill>
                  <a:schemeClr val="tx1"/>
                </a:solidFill>
                <a:effectLst/>
                <a:latin typeface="Calibri" panose="020F0502020204030204" pitchFamily="34" charset="0"/>
                <a:cs typeface="Calibri" panose="020F0502020204030204" pitchFamily="34" charset="0"/>
              </a:rPr>
              <a:t>destructor</a:t>
            </a:r>
            <a:r>
              <a:rPr lang="it-IT" sz="1000" b="0" i="1">
                <a:solidFill>
                  <a:schemeClr val="tx1"/>
                </a:solidFill>
                <a:effectLst/>
                <a:latin typeface="Calibri" panose="020F0502020204030204" pitchFamily="34" charset="0"/>
                <a:cs typeface="Calibri" panose="020F0502020204030204" pitchFamily="34" charset="0"/>
              </a:rPr>
              <a:t>: A </a:t>
            </a:r>
            <a:r>
              <a:rPr lang="it-IT" sz="1000" b="0" i="1" err="1">
                <a:solidFill>
                  <a:schemeClr val="tx1"/>
                </a:solidFill>
                <a:effectLst/>
                <a:latin typeface="Calibri" panose="020F0502020204030204" pitchFamily="34" charset="0"/>
                <a:cs typeface="Calibri" panose="020F0502020204030204" pitchFamily="34" charset="0"/>
              </a:rPr>
              <a:t>Complex</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Parasite</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Crippling</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Honey</a:t>
            </a:r>
            <a:r>
              <a:rPr lang="it-IT" sz="1000" b="0" i="1">
                <a:solidFill>
                  <a:schemeClr val="tx1"/>
                </a:solidFill>
                <a:effectLst/>
                <a:latin typeface="Calibri" panose="020F0502020204030204" pitchFamily="34" charset="0"/>
                <a:cs typeface="Calibri" panose="020F0502020204030204" pitchFamily="34" charset="0"/>
              </a:rPr>
              <a:t> </a:t>
            </a:r>
            <a:r>
              <a:rPr lang="it-IT" sz="1000" b="0" i="1" err="1">
                <a:solidFill>
                  <a:schemeClr val="tx1"/>
                </a:solidFill>
                <a:effectLst/>
                <a:latin typeface="Calibri" panose="020F0502020204030204" pitchFamily="34" charset="0"/>
                <a:cs typeface="Calibri" panose="020F0502020204030204" pitchFamily="34" charset="0"/>
              </a:rPr>
              <a:t>Bees</a:t>
            </a:r>
            <a:r>
              <a:rPr lang="it-IT" sz="1000" b="0" i="1">
                <a:solidFill>
                  <a:schemeClr val="tx1"/>
                </a:solidFill>
                <a:effectLst/>
                <a:latin typeface="Calibri" panose="020F0502020204030204" pitchFamily="34" charset="0"/>
                <a:cs typeface="Calibri" panose="020F0502020204030204" pitchFamily="34" charset="0"/>
              </a:rPr>
              <a:t> Worldwide, Kirsten </a:t>
            </a:r>
            <a:r>
              <a:rPr lang="it-IT" sz="1000" b="0" i="1" err="1">
                <a:solidFill>
                  <a:schemeClr val="tx1"/>
                </a:solidFill>
                <a:effectLst/>
                <a:latin typeface="Calibri" panose="020F0502020204030204" pitchFamily="34" charset="0"/>
                <a:cs typeface="Calibri" panose="020F0502020204030204" pitchFamily="34" charset="0"/>
              </a:rPr>
              <a:t>S.Traynor</a:t>
            </a:r>
            <a:r>
              <a:rPr lang="it-IT" sz="1000" b="0" i="1">
                <a:solidFill>
                  <a:schemeClr val="tx1"/>
                </a:solidFill>
                <a:effectLst/>
                <a:latin typeface="Calibri" panose="020F0502020204030204" pitchFamily="34" charset="0"/>
                <a:cs typeface="Calibri" panose="020F0502020204030204" pitchFamily="34" charset="0"/>
              </a:rPr>
              <a:t> et Al.</a:t>
            </a:r>
          </a:p>
          <a:p>
            <a:endParaRPr lang="en-US"/>
          </a:p>
        </p:txBody>
      </p:sp>
      <p:sp>
        <p:nvSpPr>
          <p:cNvPr id="7" name="CasellaDiTesto 6">
            <a:extLst>
              <a:ext uri="{FF2B5EF4-FFF2-40B4-BE49-F238E27FC236}">
                <a16:creationId xmlns:a16="http://schemas.microsoft.com/office/drawing/2014/main" id="{7FFBF189-CECC-A5D4-C80F-59ADB4726B76}"/>
              </a:ext>
            </a:extLst>
          </p:cNvPr>
          <p:cNvSpPr txBox="1"/>
          <p:nvPr/>
        </p:nvSpPr>
        <p:spPr>
          <a:xfrm>
            <a:off x="8840825" y="1591894"/>
            <a:ext cx="364099" cy="246221"/>
          </a:xfrm>
          <a:prstGeom prst="rect">
            <a:avLst/>
          </a:prstGeom>
          <a:noFill/>
        </p:spPr>
        <p:txBody>
          <a:bodyPr wrap="square" rtlCol="0">
            <a:spAutoFit/>
          </a:bodyPr>
          <a:lstStyle/>
          <a:p>
            <a:pPr algn="l"/>
            <a:r>
              <a:rPr lang="it-IT" sz="1000" b="0" i="1">
                <a:solidFill>
                  <a:schemeClr val="tx1"/>
                </a:solidFill>
                <a:effectLst/>
                <a:latin typeface="Calibri" panose="020F0502020204030204" pitchFamily="34" charset="0"/>
                <a:cs typeface="Calibri" panose="020F0502020204030204" pitchFamily="34" charset="0"/>
              </a:rPr>
              <a:t>*</a:t>
            </a:r>
            <a:endParaRPr lang="en-US"/>
          </a:p>
        </p:txBody>
      </p:sp>
    </p:spTree>
    <p:extLst>
      <p:ext uri="{BB962C8B-B14F-4D97-AF65-F5344CB8AC3E}">
        <p14:creationId xmlns:p14="http://schemas.microsoft.com/office/powerpoint/2010/main" val="212990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4B10FA-B204-EA26-BA8D-E234710D8675}"/>
              </a:ext>
            </a:extLst>
          </p:cNvPr>
          <p:cNvSpPr>
            <a:spLocks noGrp="1"/>
          </p:cNvSpPr>
          <p:nvPr>
            <p:ph type="title"/>
          </p:nvPr>
        </p:nvSpPr>
        <p:spPr>
          <a:xfrm>
            <a:off x="466650" y="-18867"/>
            <a:ext cx="8210700" cy="872097"/>
          </a:xfrm>
        </p:spPr>
        <p:txBody>
          <a:bodyPr/>
          <a:lstStyle/>
          <a:p>
            <a:r>
              <a:rPr lang="it-IT" i="1" err="1"/>
              <a:t>Influence</a:t>
            </a:r>
            <a:r>
              <a:rPr lang="it-IT" i="1"/>
              <a:t> of Varroa</a:t>
            </a:r>
            <a:br>
              <a:rPr lang="en-US"/>
            </a:br>
            <a:endParaRPr lang="it-IT"/>
          </a:p>
          <a:p>
            <a:endParaRPr lang="it-IT"/>
          </a:p>
        </p:txBody>
      </p:sp>
      <p:pic>
        <p:nvPicPr>
          <p:cNvPr id="8" name="Immagine 7">
            <a:extLst>
              <a:ext uri="{FF2B5EF4-FFF2-40B4-BE49-F238E27FC236}">
                <a16:creationId xmlns:a16="http://schemas.microsoft.com/office/drawing/2014/main" id="{83D90FFD-D9E3-CEDE-80B6-20E975A565B6}"/>
              </a:ext>
            </a:extLst>
          </p:cNvPr>
          <p:cNvPicPr>
            <a:picLocks noChangeAspect="1"/>
          </p:cNvPicPr>
          <p:nvPr/>
        </p:nvPicPr>
        <p:blipFill>
          <a:blip r:embed="rId3"/>
          <a:stretch>
            <a:fillRect/>
          </a:stretch>
        </p:blipFill>
        <p:spPr>
          <a:xfrm>
            <a:off x="-166105" y="1107869"/>
            <a:ext cx="5980461" cy="3986974"/>
          </a:xfrm>
          <a:prstGeom prst="rect">
            <a:avLst/>
          </a:prstGeom>
        </p:spPr>
      </p:pic>
      <p:sp>
        <p:nvSpPr>
          <p:cNvPr id="5" name="CasellaDiTesto 4">
            <a:extLst>
              <a:ext uri="{FF2B5EF4-FFF2-40B4-BE49-F238E27FC236}">
                <a16:creationId xmlns:a16="http://schemas.microsoft.com/office/drawing/2014/main" id="{08FB44CF-FAEE-214D-0471-4F178DB07FD5}"/>
              </a:ext>
            </a:extLst>
          </p:cNvPr>
          <p:cNvSpPr txBox="1"/>
          <p:nvPr/>
        </p:nvSpPr>
        <p:spPr>
          <a:xfrm>
            <a:off x="466651" y="630816"/>
            <a:ext cx="4714950" cy="954107"/>
          </a:xfrm>
          <a:prstGeom prst="rect">
            <a:avLst/>
          </a:prstGeom>
          <a:noFill/>
        </p:spPr>
        <p:txBody>
          <a:bodyPr wrap="square" rtlCol="0">
            <a:spAutoFit/>
          </a:bodyPr>
          <a:lstStyle/>
          <a:p>
            <a:r>
              <a:rPr lang="en-AU" i="1"/>
              <a:t>Some states show similar patterns in </a:t>
            </a:r>
            <a:r>
              <a:rPr lang="en-AU" b="1" i="1"/>
              <a:t>overwintering reductions of bee colonies</a:t>
            </a:r>
            <a:r>
              <a:rPr lang="en-AU" i="1"/>
              <a:t> and </a:t>
            </a:r>
            <a:r>
              <a:rPr lang="en-AU" b="1" i="1"/>
              <a:t>number of stressed colonies by Varroa mites</a:t>
            </a:r>
            <a:r>
              <a:rPr lang="en-AU" i="1"/>
              <a:t>.</a:t>
            </a:r>
            <a:br>
              <a:rPr lang="en-AU"/>
            </a:br>
            <a:endParaRPr lang="en-AU"/>
          </a:p>
        </p:txBody>
      </p:sp>
      <p:pic>
        <p:nvPicPr>
          <p:cNvPr id="3" name="Immagine 2">
            <a:extLst>
              <a:ext uri="{FF2B5EF4-FFF2-40B4-BE49-F238E27FC236}">
                <a16:creationId xmlns:a16="http://schemas.microsoft.com/office/drawing/2014/main" id="{4C8FC928-FF27-A5B5-BEA9-250AFC59B6A9}"/>
              </a:ext>
            </a:extLst>
          </p:cNvPr>
          <p:cNvPicPr>
            <a:picLocks noChangeAspect="1"/>
          </p:cNvPicPr>
          <p:nvPr/>
        </p:nvPicPr>
        <p:blipFill>
          <a:blip r:embed="rId4"/>
          <a:stretch>
            <a:fillRect/>
          </a:stretch>
        </p:blipFill>
        <p:spPr>
          <a:xfrm>
            <a:off x="5407119" y="1715004"/>
            <a:ext cx="3609789" cy="2880889"/>
          </a:xfrm>
          <a:prstGeom prst="rect">
            <a:avLst/>
          </a:prstGeom>
        </p:spPr>
      </p:pic>
      <p:sp>
        <p:nvSpPr>
          <p:cNvPr id="4" name="CasellaDiTesto 3">
            <a:extLst>
              <a:ext uri="{FF2B5EF4-FFF2-40B4-BE49-F238E27FC236}">
                <a16:creationId xmlns:a16="http://schemas.microsoft.com/office/drawing/2014/main" id="{6B88E572-A1BF-1304-A572-275351F7AB5A}"/>
              </a:ext>
            </a:extLst>
          </p:cNvPr>
          <p:cNvSpPr txBox="1"/>
          <p:nvPr/>
        </p:nvSpPr>
        <p:spPr>
          <a:xfrm>
            <a:off x="6091618" y="1391839"/>
            <a:ext cx="2541080" cy="400110"/>
          </a:xfrm>
          <a:prstGeom prst="rect">
            <a:avLst/>
          </a:prstGeom>
          <a:noFill/>
        </p:spPr>
        <p:txBody>
          <a:bodyPr wrap="none" rtlCol="0">
            <a:spAutoFit/>
          </a:bodyPr>
          <a:lstStyle/>
          <a:p>
            <a:r>
              <a:rPr lang="en-AU" sz="2000" i="1">
                <a:solidFill>
                  <a:schemeClr val="accent2"/>
                </a:solidFill>
                <a:latin typeface="Mali SemiBold"/>
                <a:cs typeface="Mali SemiBold"/>
                <a:sym typeface="Mali SemiBold"/>
              </a:rPr>
              <a:t>Outliers detection</a:t>
            </a:r>
          </a:p>
        </p:txBody>
      </p:sp>
      <p:sp>
        <p:nvSpPr>
          <p:cNvPr id="9" name="CasellaDiTesto 8">
            <a:extLst>
              <a:ext uri="{FF2B5EF4-FFF2-40B4-BE49-F238E27FC236}">
                <a16:creationId xmlns:a16="http://schemas.microsoft.com/office/drawing/2014/main" id="{89747734-8704-DBF8-5B80-3F6FF0A101DC}"/>
              </a:ext>
            </a:extLst>
          </p:cNvPr>
          <p:cNvSpPr txBox="1"/>
          <p:nvPr/>
        </p:nvSpPr>
        <p:spPr>
          <a:xfrm>
            <a:off x="6091618" y="4507513"/>
            <a:ext cx="2315057" cy="307777"/>
          </a:xfrm>
          <a:prstGeom prst="rect">
            <a:avLst/>
          </a:prstGeom>
          <a:noFill/>
        </p:spPr>
        <p:txBody>
          <a:bodyPr wrap="none" rtlCol="0">
            <a:spAutoFit/>
          </a:bodyPr>
          <a:lstStyle/>
          <a:p>
            <a:r>
              <a:rPr lang="it-IT" err="1"/>
              <a:t>Shape</a:t>
            </a:r>
            <a:r>
              <a:rPr lang="it-IT"/>
              <a:t> </a:t>
            </a:r>
            <a:r>
              <a:rPr lang="it-IT" err="1"/>
              <a:t>outlier</a:t>
            </a:r>
            <a:r>
              <a:rPr lang="it-IT"/>
              <a:t>: New Mexico</a:t>
            </a:r>
          </a:p>
        </p:txBody>
      </p:sp>
      <p:sp>
        <p:nvSpPr>
          <p:cNvPr id="10" name="Rettangolo 9">
            <a:extLst>
              <a:ext uri="{FF2B5EF4-FFF2-40B4-BE49-F238E27FC236}">
                <a16:creationId xmlns:a16="http://schemas.microsoft.com/office/drawing/2014/main" id="{872576CF-E248-9D47-9C60-652C818C59D9}"/>
              </a:ext>
            </a:extLst>
          </p:cNvPr>
          <p:cNvSpPr/>
          <p:nvPr/>
        </p:nvSpPr>
        <p:spPr>
          <a:xfrm>
            <a:off x="5351364" y="1391839"/>
            <a:ext cx="3703426" cy="365538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8536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3" name="Titolo 1">
            <a:extLst>
              <a:ext uri="{FF2B5EF4-FFF2-40B4-BE49-F238E27FC236}">
                <a16:creationId xmlns:a16="http://schemas.microsoft.com/office/drawing/2014/main" id="{A1EDA165-FFC1-18A7-0224-8689B32EAB62}"/>
              </a:ext>
            </a:extLst>
          </p:cNvPr>
          <p:cNvSpPr>
            <a:spLocks noGrp="1"/>
          </p:cNvSpPr>
          <p:nvPr>
            <p:ph type="title"/>
          </p:nvPr>
        </p:nvSpPr>
        <p:spPr>
          <a:xfrm>
            <a:off x="97971" y="1600961"/>
            <a:ext cx="9144000" cy="1879014"/>
          </a:xfrm>
        </p:spPr>
        <p:txBody>
          <a:bodyPr/>
          <a:lstStyle/>
          <a:p>
            <a:r>
              <a:rPr lang="it-IT"/>
              <a:t>2. ANALYSES OF</a:t>
            </a:r>
            <a:br>
              <a:rPr lang="it-IT"/>
            </a:br>
            <a:r>
              <a:rPr lang="it-IT"/>
              <a:t>CLIMATE INFLUENCE</a:t>
            </a:r>
            <a:br>
              <a:rPr lang="it-IT"/>
            </a:br>
            <a:r>
              <a:rPr lang="it-IT"/>
              <a:t>ON BEE’S HEALTH</a:t>
            </a:r>
          </a:p>
        </p:txBody>
      </p:sp>
    </p:spTree>
    <p:extLst>
      <p:ext uri="{BB962C8B-B14F-4D97-AF65-F5344CB8AC3E}">
        <p14:creationId xmlns:p14="http://schemas.microsoft.com/office/powerpoint/2010/main" val="351316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6" presetClass="emph" presetSubtype="0" repeatCount="indefinite" autoRev="1" fill="hold" nodeType="withEffect">
                                  <p:stCondLst>
                                    <p:cond delay="1200"/>
                                  </p:stCondLst>
                                  <p:childTnLst>
                                    <p:animScale>
                                      <p:cBhvr>
                                        <p:cTn id="29"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ttotitolo 3">
            <a:extLst>
              <a:ext uri="{FF2B5EF4-FFF2-40B4-BE49-F238E27FC236}">
                <a16:creationId xmlns:a16="http://schemas.microsoft.com/office/drawing/2014/main" id="{96EE20D9-C6D0-C75E-E9D6-AB8F1994C3EE}"/>
              </a:ext>
            </a:extLst>
          </p:cNvPr>
          <p:cNvSpPr>
            <a:spLocks noGrp="1"/>
          </p:cNvSpPr>
          <p:nvPr>
            <p:ph type="subTitle" idx="2"/>
          </p:nvPr>
        </p:nvSpPr>
        <p:spPr>
          <a:xfrm>
            <a:off x="1452392" y="1019250"/>
            <a:ext cx="6239216" cy="3608409"/>
          </a:xfrm>
        </p:spPr>
        <p:txBody>
          <a:bodyPr/>
          <a:lstStyle/>
          <a:p>
            <a:pPr>
              <a:buFont typeface="Arial" panose="020B0604020202020204" pitchFamily="34" charset="0"/>
              <a:buChar char="•"/>
            </a:pPr>
            <a:endParaRPr lang="en-GB"/>
          </a:p>
          <a:p>
            <a:pPr algn="just">
              <a:buFont typeface="Arial" panose="020B0604020202020204" pitchFamily="34" charset="0"/>
              <a:buChar char="•"/>
            </a:pPr>
            <a:r>
              <a:rPr lang="en-US" sz="1800">
                <a:effectLst/>
                <a:latin typeface="Calibri" panose="020F0502020204030204" pitchFamily="34" charset="0"/>
                <a:cs typeface="Calibri" panose="020F0502020204030204" pitchFamily="34" charset="0"/>
              </a:rPr>
              <a:t>North American apiarists saw a </a:t>
            </a:r>
            <a:r>
              <a:rPr lang="en-US" sz="1800" b="1">
                <a:effectLst/>
                <a:latin typeface="Calibri" panose="020F0502020204030204" pitchFamily="34" charset="0"/>
                <a:cs typeface="Calibri" panose="020F0502020204030204" pitchFamily="34" charset="0"/>
              </a:rPr>
              <a:t>dramatic decline </a:t>
            </a:r>
            <a:r>
              <a:rPr lang="en-US" sz="1800">
                <a:effectLst/>
                <a:latin typeface="Calibri" panose="020F0502020204030204" pitchFamily="34" charset="0"/>
                <a:cs typeface="Calibri" panose="020F0502020204030204" pitchFamily="34" charset="0"/>
              </a:rPr>
              <a:t>in their honey bee colonies in last decade</a:t>
            </a:r>
            <a:r>
              <a:rPr lang="en-US" sz="1800">
                <a:latin typeface="Calibri" panose="020F0502020204030204" pitchFamily="34" charset="0"/>
                <a:cs typeface="Calibri" panose="020F0502020204030204" pitchFamily="34" charset="0"/>
              </a:rPr>
              <a:t>. When this phenomenon is particularly intense, we refer to it as </a:t>
            </a:r>
            <a:r>
              <a:rPr lang="en-US" sz="1800">
                <a:effectLst/>
                <a:latin typeface="Calibri" panose="020F0502020204030204" pitchFamily="34" charset="0"/>
                <a:cs typeface="Calibri" panose="020F0502020204030204" pitchFamily="34" charset="0"/>
              </a:rPr>
              <a:t>“Colony Collapse Disorder”. </a:t>
            </a:r>
            <a:r>
              <a:rPr lang="en-US" sz="1800">
                <a:latin typeface="Calibri" panose="020F0502020204030204" pitchFamily="34" charset="0"/>
                <a:cs typeface="Calibri" panose="020F0502020204030204" pitchFamily="34" charset="0"/>
              </a:rPr>
              <a:t>N</a:t>
            </a:r>
            <a:r>
              <a:rPr lang="en-US" sz="1800">
                <a:effectLst/>
                <a:latin typeface="Calibri" panose="020F0502020204030204" pitchFamily="34" charset="0"/>
                <a:cs typeface="Calibri" panose="020F0502020204030204" pitchFamily="34" charset="0"/>
              </a:rPr>
              <a:t>umerous causes for CCD have been proposed, but </a:t>
            </a:r>
            <a:r>
              <a:rPr lang="en-US" sz="1800" b="1">
                <a:effectLst/>
                <a:latin typeface="Calibri" panose="020F0502020204030204" pitchFamily="34" charset="0"/>
                <a:cs typeface="Calibri" panose="020F0502020204030204" pitchFamily="34" charset="0"/>
              </a:rPr>
              <a:t>no single </a:t>
            </a:r>
            <a:r>
              <a:rPr lang="en-US" sz="1800" b="1">
                <a:latin typeface="Calibri" panose="020F0502020204030204" pitchFamily="34" charset="0"/>
                <a:cs typeface="Calibri" panose="020F0502020204030204" pitchFamily="34" charset="0"/>
              </a:rPr>
              <a:t>stressor</a:t>
            </a:r>
            <a:r>
              <a:rPr lang="en-US" sz="1800" b="1">
                <a:effectLst/>
                <a:latin typeface="Calibri" panose="020F0502020204030204" pitchFamily="34" charset="0"/>
                <a:cs typeface="Calibri" panose="020F0502020204030204" pitchFamily="34" charset="0"/>
              </a:rPr>
              <a:t> alone</a:t>
            </a:r>
            <a:r>
              <a:rPr lang="en-US" sz="1800">
                <a:effectLst/>
                <a:latin typeface="Calibri" panose="020F0502020204030204" pitchFamily="34" charset="0"/>
                <a:cs typeface="Calibri" panose="020F0502020204030204" pitchFamily="34" charset="0"/>
              </a:rPr>
              <a:t> seems to be responsible for the malady*.</a:t>
            </a:r>
          </a:p>
          <a:p>
            <a:pPr algn="just">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pPr algn="just">
              <a:buFont typeface="Arial" panose="020B0604020202020204" pitchFamily="34" charset="0"/>
              <a:buChar char="•"/>
            </a:pPr>
            <a:r>
              <a:rPr lang="en-US" sz="1800">
                <a:latin typeface="Calibri" panose="020F0502020204030204" pitchFamily="34" charset="0"/>
                <a:cs typeface="Calibri" panose="020F0502020204030204" pitchFamily="34" charset="0"/>
              </a:rPr>
              <a:t>Our objective is to </a:t>
            </a:r>
            <a:r>
              <a:rPr lang="en-US" sz="1800" b="1">
                <a:latin typeface="Calibri" panose="020F0502020204030204" pitchFamily="34" charset="0"/>
                <a:cs typeface="Calibri" panose="020F0502020204030204" pitchFamily="34" charset="0"/>
              </a:rPr>
              <a:t>understand possible precautions </a:t>
            </a:r>
            <a:r>
              <a:rPr lang="en-US" sz="1800">
                <a:latin typeface="Calibri" panose="020F0502020204030204" pitchFamily="34" charset="0"/>
                <a:cs typeface="Calibri" panose="020F0502020204030204" pitchFamily="34" charset="0"/>
              </a:rPr>
              <a:t>that would </a:t>
            </a:r>
            <a:r>
              <a:rPr lang="en-US" sz="1800" b="1">
                <a:latin typeface="Calibri" panose="020F0502020204030204" pitchFamily="34" charset="0"/>
                <a:cs typeface="Calibri" panose="020F0502020204030204" pitchFamily="34" charset="0"/>
              </a:rPr>
              <a:t>allow beekeepers to reduce future bee losses, </a:t>
            </a:r>
            <a:r>
              <a:rPr lang="en-US" sz="1800">
                <a:latin typeface="Calibri" panose="020F0502020204030204" pitchFamily="34" charset="0"/>
                <a:cs typeface="Calibri" panose="020F0502020204030204" pitchFamily="34" charset="0"/>
              </a:rPr>
              <a:t>as acting on </a:t>
            </a:r>
            <a:r>
              <a:rPr lang="en-US" sz="1800" b="1">
                <a:latin typeface="Calibri" panose="020F0502020204030204" pitchFamily="34" charset="0"/>
                <a:cs typeface="Calibri" panose="020F0502020204030204" pitchFamily="34" charset="0"/>
              </a:rPr>
              <a:t>stressors interactions </a:t>
            </a:r>
            <a:r>
              <a:rPr lang="en-US" sz="1800">
                <a:latin typeface="Calibri" panose="020F0502020204030204" pitchFamily="34" charset="0"/>
                <a:cs typeface="Calibri" panose="020F0502020204030204" pitchFamily="34" charset="0"/>
              </a:rPr>
              <a:t>or</a:t>
            </a:r>
            <a:r>
              <a:rPr lang="en-US" sz="1800" b="1">
                <a:latin typeface="Calibri" panose="020F0502020204030204" pitchFamily="34" charset="0"/>
                <a:cs typeface="Calibri" panose="020F0502020204030204" pitchFamily="34" charset="0"/>
              </a:rPr>
              <a:t> </a:t>
            </a:r>
            <a:r>
              <a:rPr lang="en-US" sz="1800">
                <a:latin typeface="Calibri" panose="020F0502020204030204" pitchFamily="34" charset="0"/>
                <a:cs typeface="Calibri" panose="020F0502020204030204" pitchFamily="34" charset="0"/>
              </a:rPr>
              <a:t>moving the colonies to </a:t>
            </a:r>
            <a:r>
              <a:rPr lang="en-US" sz="1800" b="1">
                <a:latin typeface="Calibri" panose="020F0502020204030204" pitchFamily="34" charset="0"/>
                <a:cs typeface="Calibri" panose="020F0502020204030204" pitchFamily="34" charset="0"/>
              </a:rPr>
              <a:t>new states </a:t>
            </a:r>
            <a:r>
              <a:rPr lang="en-US" sz="1800">
                <a:latin typeface="Calibri" panose="020F0502020204030204" pitchFamily="34" charset="0"/>
                <a:cs typeface="Calibri" panose="020F0502020204030204" pitchFamily="34" charset="0"/>
              </a:rPr>
              <a:t>depending on</a:t>
            </a:r>
            <a:r>
              <a:rPr lang="en-US" sz="1800" b="1">
                <a:latin typeface="Calibri" panose="020F0502020204030204" pitchFamily="34" charset="0"/>
                <a:cs typeface="Calibri" panose="020F0502020204030204" pitchFamily="34" charset="0"/>
              </a:rPr>
              <a:t> the season.</a:t>
            </a:r>
          </a:p>
          <a:p>
            <a:pPr>
              <a:buFont typeface="Arial" panose="020B0604020202020204" pitchFamily="34" charset="0"/>
              <a:buChar char="•"/>
            </a:pPr>
            <a:endParaRPr lang="en-US" sz="1600" b="1">
              <a:latin typeface="Calibri" panose="020F0502020204030204" pitchFamily="34" charset="0"/>
              <a:cs typeface="Calibri" panose="020F0502020204030204" pitchFamily="34" charset="0"/>
            </a:endParaRPr>
          </a:p>
          <a:p>
            <a:pPr marL="114300" indent="0"/>
            <a:r>
              <a:rPr lang="en-US" sz="1600">
                <a:latin typeface="TimesNewRomanPSMT"/>
              </a:rPr>
              <a:t>        </a:t>
            </a:r>
            <a:r>
              <a:rPr lang="en-US" sz="1200">
                <a:latin typeface="TimesNewRomanPSMT"/>
              </a:rPr>
              <a:t>*</a:t>
            </a:r>
            <a:r>
              <a:rPr lang="it-IT" sz="1200">
                <a:latin typeface="TimesNewRomanPSMT"/>
              </a:rPr>
              <a:t> </a:t>
            </a:r>
            <a:r>
              <a:rPr lang="it-IT" sz="1200" i="1" err="1">
                <a:latin typeface="TimesNewRomanPSMT"/>
              </a:rPr>
              <a:t>Honeybee</a:t>
            </a:r>
            <a:r>
              <a:rPr lang="it-IT" sz="1200" i="1">
                <a:latin typeface="TimesNewRomanPSMT"/>
              </a:rPr>
              <a:t> </a:t>
            </a:r>
            <a:r>
              <a:rPr lang="it-IT" sz="1200" i="1" err="1">
                <a:latin typeface="TimesNewRomanPSMT"/>
              </a:rPr>
              <a:t>Veterinary</a:t>
            </a:r>
            <a:r>
              <a:rPr lang="it-IT" sz="1200" i="1">
                <a:latin typeface="TimesNewRomanPSMT"/>
              </a:rPr>
              <a:t> Medicine</a:t>
            </a:r>
            <a:r>
              <a:rPr lang="it-IT" sz="1200">
                <a:latin typeface="TimesNewRomanPSMT"/>
              </a:rPr>
              <a:t>, </a:t>
            </a:r>
            <a:r>
              <a:rPr lang="it-IT" sz="1200">
                <a:effectLst/>
                <a:latin typeface="TimesNewRomanPSMT"/>
              </a:rPr>
              <a:t>Vidal-</a:t>
            </a:r>
            <a:r>
              <a:rPr lang="it-IT" sz="1200" err="1">
                <a:effectLst/>
                <a:latin typeface="TimesNewRomanPSMT"/>
              </a:rPr>
              <a:t>Naquet</a:t>
            </a:r>
            <a:r>
              <a:rPr lang="it-IT" sz="1200">
                <a:effectLst/>
                <a:latin typeface="TimesNewRomanPSMT"/>
              </a:rPr>
              <a:t>, 2018 </a:t>
            </a:r>
            <a:endParaRPr lang="it-IT" sz="1600"/>
          </a:p>
          <a:p>
            <a:pPr marL="114300" indent="0"/>
            <a:endParaRPr lang="en-US" sz="1800" b="1">
              <a:latin typeface="Calibri" panose="020F0502020204030204" pitchFamily="34" charset="0"/>
              <a:cs typeface="Calibri" panose="020F0502020204030204" pitchFamily="34" charset="0"/>
            </a:endParaRPr>
          </a:p>
          <a:p>
            <a:pPr marL="114300" indent="0"/>
            <a:endParaRPr lang="en-US" sz="1800" b="1">
              <a:latin typeface="Calibri" panose="020F0502020204030204" pitchFamily="34" charset="0"/>
              <a:cs typeface="Calibri" panose="020F0502020204030204" pitchFamily="34" charset="0"/>
            </a:endParaRPr>
          </a:p>
        </p:txBody>
      </p:sp>
      <p:sp>
        <p:nvSpPr>
          <p:cNvPr id="11" name="Titolo 10">
            <a:extLst>
              <a:ext uri="{FF2B5EF4-FFF2-40B4-BE49-F238E27FC236}">
                <a16:creationId xmlns:a16="http://schemas.microsoft.com/office/drawing/2014/main" id="{1ABAEA8B-5B14-688D-B68A-6B870EF28071}"/>
              </a:ext>
            </a:extLst>
          </p:cNvPr>
          <p:cNvSpPr>
            <a:spLocks noGrp="1"/>
          </p:cNvSpPr>
          <p:nvPr>
            <p:ph type="title" idx="9"/>
          </p:nvPr>
        </p:nvSpPr>
        <p:spPr/>
        <p:txBody>
          <a:bodyPr/>
          <a:lstStyle/>
          <a:p>
            <a:r>
              <a:rPr lang="it-IT" b="1">
                <a:latin typeface="Calibri" panose="020F0502020204030204" pitchFamily="34" charset="0"/>
                <a:cs typeface="Calibri" panose="020F0502020204030204" pitchFamily="34" charset="0"/>
              </a:rPr>
              <a:t>Goals of the project</a:t>
            </a:r>
          </a:p>
        </p:txBody>
      </p:sp>
    </p:spTree>
    <p:extLst>
      <p:ext uri="{BB962C8B-B14F-4D97-AF65-F5344CB8AC3E}">
        <p14:creationId xmlns:p14="http://schemas.microsoft.com/office/powerpoint/2010/main" val="26664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B04254-5226-30A7-FE4A-FED5C4552E89}"/>
              </a:ext>
            </a:extLst>
          </p:cNvPr>
          <p:cNvSpPr>
            <a:spLocks noGrp="1"/>
          </p:cNvSpPr>
          <p:nvPr>
            <p:ph type="title"/>
          </p:nvPr>
        </p:nvSpPr>
        <p:spPr/>
        <p:txBody>
          <a:bodyPr/>
          <a:lstStyle/>
          <a:p>
            <a:pPr algn="l"/>
            <a:r>
              <a:rPr lang="en-AU"/>
              <a:t>Clustering states in 3 zones</a:t>
            </a:r>
          </a:p>
        </p:txBody>
      </p:sp>
      <p:pic>
        <p:nvPicPr>
          <p:cNvPr id="8" name="Immagine 7">
            <a:extLst>
              <a:ext uri="{FF2B5EF4-FFF2-40B4-BE49-F238E27FC236}">
                <a16:creationId xmlns:a16="http://schemas.microsoft.com/office/drawing/2014/main" id="{79509D98-F1CB-D314-7B21-F626E0CB5791}"/>
              </a:ext>
            </a:extLst>
          </p:cNvPr>
          <p:cNvPicPr>
            <a:picLocks noChangeAspect="1"/>
          </p:cNvPicPr>
          <p:nvPr/>
        </p:nvPicPr>
        <p:blipFill rotWithShape="1">
          <a:blip r:embed="rId3"/>
          <a:srcRect l="13190" t="4858"/>
          <a:stretch/>
        </p:blipFill>
        <p:spPr>
          <a:xfrm>
            <a:off x="1978818" y="1176147"/>
            <a:ext cx="5186362" cy="3457814"/>
          </a:xfrm>
          <a:prstGeom prst="rect">
            <a:avLst/>
          </a:prstGeom>
        </p:spPr>
      </p:pic>
      <p:sp>
        <p:nvSpPr>
          <p:cNvPr id="9" name="CasellaDiTesto 8">
            <a:extLst>
              <a:ext uri="{FF2B5EF4-FFF2-40B4-BE49-F238E27FC236}">
                <a16:creationId xmlns:a16="http://schemas.microsoft.com/office/drawing/2014/main" id="{4BA324B6-41AD-7343-CFDA-2604F21F8A3B}"/>
              </a:ext>
            </a:extLst>
          </p:cNvPr>
          <p:cNvSpPr txBox="1"/>
          <p:nvPr/>
        </p:nvSpPr>
        <p:spPr>
          <a:xfrm>
            <a:off x="2752436" y="4633961"/>
            <a:ext cx="3639127"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Functional clustering by average temperature</a:t>
            </a:r>
          </a:p>
        </p:txBody>
      </p:sp>
      <p:sp>
        <p:nvSpPr>
          <p:cNvPr id="3" name="CasellaDiTesto 2">
            <a:extLst>
              <a:ext uri="{FF2B5EF4-FFF2-40B4-BE49-F238E27FC236}">
                <a16:creationId xmlns:a16="http://schemas.microsoft.com/office/drawing/2014/main" id="{5F25D9B6-7EBE-D89E-84F6-2128726FA475}"/>
              </a:ext>
            </a:extLst>
          </p:cNvPr>
          <p:cNvSpPr txBox="1"/>
          <p:nvPr/>
        </p:nvSpPr>
        <p:spPr>
          <a:xfrm>
            <a:off x="6661182" y="1663809"/>
            <a:ext cx="2016243" cy="1815882"/>
          </a:xfrm>
          <a:prstGeom prst="rect">
            <a:avLst/>
          </a:prstGeom>
          <a:noFill/>
        </p:spPr>
        <p:txBody>
          <a:bodyPr wrap="square" rtlCol="0">
            <a:spAutoFit/>
          </a:bodyPr>
          <a:lstStyle/>
          <a:p>
            <a:r>
              <a:rPr lang="en-US" b="1">
                <a:solidFill>
                  <a:srgbClr val="FF0000"/>
                </a:solidFill>
                <a:latin typeface="Calibri" panose="020F0502020204030204" pitchFamily="34" charset="0"/>
                <a:cs typeface="Calibri" panose="020F0502020204030204" pitchFamily="34" charset="0"/>
              </a:rPr>
              <a:t>Cluster 1: </a:t>
            </a:r>
            <a:r>
              <a:rPr lang="en-US">
                <a:solidFill>
                  <a:srgbClr val="FF0000"/>
                </a:solidFill>
                <a:latin typeface="Calibri" panose="020F0502020204030204" pitchFamily="34" charset="0"/>
                <a:cs typeface="Calibri" panose="020F0502020204030204" pitchFamily="34" charset="0"/>
              </a:rPr>
              <a:t>Alpine</a:t>
            </a:r>
          </a:p>
          <a:p>
            <a:endParaRPr lang="en-US">
              <a:solidFill>
                <a:srgbClr val="FF0000"/>
              </a:solidFill>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92D050"/>
                </a:solidFill>
                <a:latin typeface="Calibri" panose="020F0502020204030204" pitchFamily="34" charset="0"/>
                <a:cs typeface="Calibri" panose="020F0502020204030204" pitchFamily="34" charset="0"/>
              </a:rPr>
              <a:t>Cluster 2: </a:t>
            </a:r>
            <a:r>
              <a:rPr lang="en-US">
                <a:solidFill>
                  <a:srgbClr val="92D050"/>
                </a:solidFill>
                <a:latin typeface="Calibri" panose="020F0502020204030204" pitchFamily="34" charset="0"/>
                <a:cs typeface="Calibri" panose="020F0502020204030204" pitchFamily="34" charset="0"/>
              </a:rPr>
              <a:t>Continental</a:t>
            </a: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002060"/>
                </a:solidFill>
                <a:latin typeface="Calibri" panose="020F0502020204030204" pitchFamily="34" charset="0"/>
                <a:cs typeface="Calibri" panose="020F0502020204030204" pitchFamily="34" charset="0"/>
              </a:rPr>
              <a:t>Cluster 3: </a:t>
            </a:r>
            <a:r>
              <a:rPr lang="en-US">
                <a:solidFill>
                  <a:srgbClr val="002060"/>
                </a:solidFill>
                <a:latin typeface="Calibri" panose="020F0502020204030204" pitchFamily="34" charset="0"/>
                <a:cs typeface="Calibri" panose="020F0502020204030204" pitchFamily="34" charset="0"/>
              </a:rPr>
              <a:t>Subtropical/ Mediterranean</a:t>
            </a:r>
          </a:p>
        </p:txBody>
      </p:sp>
    </p:spTree>
    <p:extLst>
      <p:ext uri="{BB962C8B-B14F-4D97-AF65-F5344CB8AC3E}">
        <p14:creationId xmlns:p14="http://schemas.microsoft.com/office/powerpoint/2010/main" val="426034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BCBB50A-E904-F5DA-DACC-E13CF3EB56F9}"/>
              </a:ext>
            </a:extLst>
          </p:cNvPr>
          <p:cNvSpPr>
            <a:spLocks noGrp="1"/>
          </p:cNvSpPr>
          <p:nvPr>
            <p:ph type="title"/>
          </p:nvPr>
        </p:nvSpPr>
        <p:spPr>
          <a:xfrm>
            <a:off x="544286" y="90089"/>
            <a:ext cx="7707086" cy="663600"/>
          </a:xfrm>
        </p:spPr>
        <p:txBody>
          <a:bodyPr/>
          <a:lstStyle/>
          <a:p>
            <a:r>
              <a:rPr lang="en-AU"/>
              <a:t>% stressed by Varroa in groups</a:t>
            </a:r>
            <a:endParaRPr lang="en-US"/>
          </a:p>
        </p:txBody>
      </p:sp>
      <p:pic>
        <p:nvPicPr>
          <p:cNvPr id="8" name="Immagine 7">
            <a:extLst>
              <a:ext uri="{FF2B5EF4-FFF2-40B4-BE49-F238E27FC236}">
                <a16:creationId xmlns:a16="http://schemas.microsoft.com/office/drawing/2014/main" id="{45D4EE9B-9707-3BBB-8D19-23A7640630A9}"/>
              </a:ext>
            </a:extLst>
          </p:cNvPr>
          <p:cNvPicPr>
            <a:picLocks noChangeAspect="1"/>
          </p:cNvPicPr>
          <p:nvPr/>
        </p:nvPicPr>
        <p:blipFill>
          <a:blip r:embed="rId3"/>
          <a:stretch>
            <a:fillRect/>
          </a:stretch>
        </p:blipFill>
        <p:spPr>
          <a:xfrm>
            <a:off x="999980" y="726009"/>
            <a:ext cx="7144039" cy="4345957"/>
          </a:xfrm>
          <a:prstGeom prst="rect">
            <a:avLst/>
          </a:prstGeom>
        </p:spPr>
      </p:pic>
      <p:sp>
        <p:nvSpPr>
          <p:cNvPr id="13" name="Anello 12">
            <a:extLst>
              <a:ext uri="{FF2B5EF4-FFF2-40B4-BE49-F238E27FC236}">
                <a16:creationId xmlns:a16="http://schemas.microsoft.com/office/drawing/2014/main" id="{8FB8643F-1755-FE44-869F-3280CC556CD8}"/>
              </a:ext>
            </a:extLst>
          </p:cNvPr>
          <p:cNvSpPr/>
          <p:nvPr/>
        </p:nvSpPr>
        <p:spPr>
          <a:xfrm>
            <a:off x="2526030" y="2766060"/>
            <a:ext cx="2366010" cy="2287351"/>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4" name="Anello 13">
            <a:extLst>
              <a:ext uri="{FF2B5EF4-FFF2-40B4-BE49-F238E27FC236}">
                <a16:creationId xmlns:a16="http://schemas.microsoft.com/office/drawing/2014/main" id="{A5479399-07CA-5F6E-E7B8-32B83FF3BAF0}"/>
              </a:ext>
            </a:extLst>
          </p:cNvPr>
          <p:cNvSpPr/>
          <p:nvPr/>
        </p:nvSpPr>
        <p:spPr>
          <a:xfrm>
            <a:off x="6107430" y="2835315"/>
            <a:ext cx="2366010" cy="2287351"/>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46233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B04254-5226-30A7-FE4A-FED5C4552E89}"/>
              </a:ext>
            </a:extLst>
          </p:cNvPr>
          <p:cNvSpPr>
            <a:spLocks noGrp="1"/>
          </p:cNvSpPr>
          <p:nvPr>
            <p:ph type="title"/>
          </p:nvPr>
        </p:nvSpPr>
        <p:spPr>
          <a:xfrm>
            <a:off x="466725" y="355650"/>
            <a:ext cx="8210700" cy="1473150"/>
          </a:xfrm>
        </p:spPr>
        <p:txBody>
          <a:bodyPr/>
          <a:lstStyle/>
          <a:p>
            <a:r>
              <a:rPr lang="en-US"/>
              <a:t>Varroa winter infection in the different</a:t>
            </a:r>
            <a:r>
              <a:rPr lang="en-US" sz="3600"/>
              <a:t> climate groups</a:t>
            </a:r>
            <a:endParaRPr lang="en-US"/>
          </a:p>
        </p:txBody>
      </p:sp>
      <p:graphicFrame>
        <p:nvGraphicFramePr>
          <p:cNvPr id="3" name="Grafico 2">
            <a:extLst>
              <a:ext uri="{FF2B5EF4-FFF2-40B4-BE49-F238E27FC236}">
                <a16:creationId xmlns:a16="http://schemas.microsoft.com/office/drawing/2014/main" id="{C01193F3-C809-D3A8-1191-DD9D07C89F02}"/>
              </a:ext>
            </a:extLst>
          </p:cNvPr>
          <p:cNvGraphicFramePr/>
          <p:nvPr>
            <p:extLst>
              <p:ext uri="{D42A27DB-BD31-4B8C-83A1-F6EECF244321}">
                <p14:modId xmlns:p14="http://schemas.microsoft.com/office/powerpoint/2010/main" val="3795687715"/>
              </p:ext>
            </p:extLst>
          </p:nvPr>
        </p:nvGraphicFramePr>
        <p:xfrm>
          <a:off x="1667256" y="1097279"/>
          <a:ext cx="5809488" cy="38683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9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59513" y="137353"/>
            <a:ext cx="8693012" cy="1222181"/>
          </a:xfrm>
        </p:spPr>
        <p:txBody>
          <a:bodyPr/>
          <a:lstStyle/>
          <a:p>
            <a:pPr algn="l"/>
            <a:r>
              <a:rPr lang="it-IT" sz="2500"/>
              <a:t>Cluster </a:t>
            </a:r>
            <a:r>
              <a:rPr lang="it-IT" sz="2500" err="1"/>
              <a:t>states</a:t>
            </a:r>
            <a:r>
              <a:rPr lang="it-IT" sz="2500"/>
              <a:t> </a:t>
            </a:r>
            <a:r>
              <a:rPr lang="it-IT" sz="2500" err="1"/>
              <a:t>into</a:t>
            </a:r>
            <a:r>
              <a:rPr lang="it-IT" sz="2500"/>
              <a:t> groups </a:t>
            </a:r>
            <a:r>
              <a:rPr lang="it-IT" sz="2500" err="1"/>
              <a:t>based</a:t>
            </a:r>
            <a:r>
              <a:rPr lang="it-IT" sz="2500"/>
              <a:t> on </a:t>
            </a:r>
            <a:r>
              <a:rPr lang="it-IT" sz="2500" err="1"/>
              <a:t>their</a:t>
            </a:r>
            <a:r>
              <a:rPr lang="it-IT" sz="2500"/>
              <a:t> </a:t>
            </a:r>
            <a:r>
              <a:rPr lang="it-IT" sz="2500" err="1"/>
              <a:t>climate</a:t>
            </a:r>
            <a:endParaRPr lang="it-IT" sz="2500"/>
          </a:p>
        </p:txBody>
      </p:sp>
      <p:pic>
        <p:nvPicPr>
          <p:cNvPr id="5" name="Immagine 6" descr="Immagine che contiene mappa&#10;&#10;Descrizione generata automaticamente">
            <a:extLst>
              <a:ext uri="{FF2B5EF4-FFF2-40B4-BE49-F238E27FC236}">
                <a16:creationId xmlns:a16="http://schemas.microsoft.com/office/drawing/2014/main" id="{C768A2CB-34AC-AD93-E2F1-C8334A8F1A48}"/>
              </a:ext>
            </a:extLst>
          </p:cNvPr>
          <p:cNvPicPr>
            <a:picLocks noChangeAspect="1"/>
          </p:cNvPicPr>
          <p:nvPr/>
        </p:nvPicPr>
        <p:blipFill rotWithShape="1">
          <a:blip r:embed="rId3"/>
          <a:srcRect t="11229" r="-423" b="12500"/>
          <a:stretch/>
        </p:blipFill>
        <p:spPr>
          <a:xfrm>
            <a:off x="4073584" y="705475"/>
            <a:ext cx="2861561" cy="2168302"/>
          </a:xfrm>
          <a:prstGeom prst="rect">
            <a:avLst/>
          </a:prstGeom>
        </p:spPr>
      </p:pic>
      <p:pic>
        <p:nvPicPr>
          <p:cNvPr id="3" name="Immagine 3">
            <a:extLst>
              <a:ext uri="{FF2B5EF4-FFF2-40B4-BE49-F238E27FC236}">
                <a16:creationId xmlns:a16="http://schemas.microsoft.com/office/drawing/2014/main" id="{7B62ED9E-4AFC-94B4-101E-A98B38B4E8E0}"/>
              </a:ext>
            </a:extLst>
          </p:cNvPr>
          <p:cNvPicPr>
            <a:picLocks noChangeAspect="1"/>
          </p:cNvPicPr>
          <p:nvPr/>
        </p:nvPicPr>
        <p:blipFill>
          <a:blip r:embed="rId4"/>
          <a:stretch>
            <a:fillRect/>
          </a:stretch>
        </p:blipFill>
        <p:spPr>
          <a:xfrm>
            <a:off x="6030686" y="2596613"/>
            <a:ext cx="3023077" cy="2319908"/>
          </a:xfrm>
          <a:prstGeom prst="rect">
            <a:avLst/>
          </a:prstGeom>
        </p:spPr>
      </p:pic>
      <p:pic>
        <p:nvPicPr>
          <p:cNvPr id="6" name="Immagine 6">
            <a:extLst>
              <a:ext uri="{FF2B5EF4-FFF2-40B4-BE49-F238E27FC236}">
                <a16:creationId xmlns:a16="http://schemas.microsoft.com/office/drawing/2014/main" id="{49DBB7BC-24AB-1CB7-65E9-7C24E7D19F86}"/>
              </a:ext>
            </a:extLst>
          </p:cNvPr>
          <p:cNvPicPr>
            <a:picLocks noChangeAspect="1"/>
          </p:cNvPicPr>
          <p:nvPr/>
        </p:nvPicPr>
        <p:blipFill>
          <a:blip r:embed="rId5"/>
          <a:stretch>
            <a:fillRect/>
          </a:stretch>
        </p:blipFill>
        <p:spPr>
          <a:xfrm>
            <a:off x="267295" y="699531"/>
            <a:ext cx="3465094" cy="2174246"/>
          </a:xfrm>
          <a:prstGeom prst="rect">
            <a:avLst/>
          </a:prstGeom>
        </p:spPr>
      </p:pic>
      <p:sp>
        <p:nvSpPr>
          <p:cNvPr id="4" name="CasellaDiTesto 3">
            <a:extLst>
              <a:ext uri="{FF2B5EF4-FFF2-40B4-BE49-F238E27FC236}">
                <a16:creationId xmlns:a16="http://schemas.microsoft.com/office/drawing/2014/main" id="{299C87B1-DEBB-CC43-9A66-C3612D4D1508}"/>
              </a:ext>
            </a:extLst>
          </p:cNvPr>
          <p:cNvSpPr txBox="1"/>
          <p:nvPr/>
        </p:nvSpPr>
        <p:spPr>
          <a:xfrm>
            <a:off x="6836982" y="691491"/>
            <a:ext cx="2039723" cy="2031325"/>
          </a:xfrm>
          <a:prstGeom prst="rect">
            <a:avLst/>
          </a:prstGeom>
          <a:noFill/>
        </p:spPr>
        <p:txBody>
          <a:bodyPr wrap="square" rtlCol="0">
            <a:spAutoFit/>
          </a:bodyPr>
          <a:lstStyle/>
          <a:p>
            <a:endParaRPr lang="en-US">
              <a:solidFill>
                <a:srgbClr val="002060"/>
              </a:solidFill>
              <a:latin typeface="Calibri" panose="020F0502020204030204" pitchFamily="34" charset="0"/>
              <a:cs typeface="Calibri" panose="020F0502020204030204" pitchFamily="34" charset="0"/>
            </a:endParaRPr>
          </a:p>
          <a:p>
            <a:r>
              <a:rPr lang="en-US" b="1">
                <a:solidFill>
                  <a:srgbClr val="FF0000"/>
                </a:solidFill>
                <a:latin typeface="Calibri" panose="020F0502020204030204" pitchFamily="34" charset="0"/>
                <a:cs typeface="Calibri" panose="020F0502020204030204" pitchFamily="34" charset="0"/>
              </a:rPr>
              <a:t>Cluster 1:Subtropical/ Mediterranean</a:t>
            </a:r>
            <a:endParaRPr lang="en-US">
              <a:solidFill>
                <a:srgbClr val="FF0000"/>
              </a:solidFill>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b="1">
                <a:solidFill>
                  <a:srgbClr val="92D050"/>
                </a:solidFill>
                <a:latin typeface="Calibri" panose="020F0502020204030204" pitchFamily="34" charset="0"/>
                <a:cs typeface="Calibri" panose="020F0502020204030204" pitchFamily="34" charset="0"/>
              </a:rPr>
              <a:t>Cluster 2: Alpine</a:t>
            </a:r>
          </a:p>
          <a:p>
            <a:endParaRPr lang="en-US">
              <a:latin typeface="Calibri" panose="020F0502020204030204" pitchFamily="34" charset="0"/>
              <a:cs typeface="Calibri" panose="020F0502020204030204" pitchFamily="34" charset="0"/>
            </a:endParaRPr>
          </a:p>
          <a:p>
            <a:r>
              <a:rPr lang="en-US" b="1">
                <a:solidFill>
                  <a:srgbClr val="002060"/>
                </a:solidFill>
                <a:latin typeface="Calibri" panose="020F0502020204030204" pitchFamily="34" charset="0"/>
                <a:cs typeface="Calibri" panose="020F0502020204030204" pitchFamily="34" charset="0"/>
              </a:rPr>
              <a:t>Cluster 3: Continental</a:t>
            </a:r>
          </a:p>
          <a:p>
            <a:endParaRPr lang="en-US">
              <a:solidFill>
                <a:srgbClr val="FF0000"/>
              </a:solidFill>
              <a:latin typeface="Calibri" panose="020F0502020204030204" pitchFamily="34" charset="0"/>
              <a:cs typeface="Calibri" panose="020F0502020204030204" pitchFamily="34" charset="0"/>
            </a:endParaRPr>
          </a:p>
          <a:p>
            <a:endParaRPr lang="en-US">
              <a:solidFill>
                <a:srgbClr val="002060"/>
              </a:solidFill>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C7B51400-6B62-970E-522D-8FD21DC788F1}"/>
              </a:ext>
            </a:extLst>
          </p:cNvPr>
          <p:cNvSpPr txBox="1"/>
          <p:nvPr/>
        </p:nvSpPr>
        <p:spPr>
          <a:xfrm>
            <a:off x="267295" y="2873777"/>
            <a:ext cx="5763391" cy="1815882"/>
          </a:xfrm>
          <a:prstGeom prst="rect">
            <a:avLst/>
          </a:prstGeom>
          <a:noFill/>
        </p:spPr>
        <p:txBody>
          <a:bodyPr wrap="square" rtlCol="0">
            <a:spAutoFit/>
          </a:bodyPr>
          <a:lstStyle/>
          <a:p>
            <a:r>
              <a:rPr lang="it-IT" b="1">
                <a:latin typeface="Calibri" panose="020F0502020204030204" pitchFamily="34" charset="0"/>
                <a:cs typeface="Calibri" panose="020F0502020204030204" pitchFamily="34" charset="0"/>
              </a:rPr>
              <a:t>PERMUTATIONAL ONE-WAY ANOVA: Does the cluster by </a:t>
            </a:r>
            <a:r>
              <a:rPr lang="it-IT" b="1" err="1">
                <a:latin typeface="Calibri" panose="020F0502020204030204" pitchFamily="34" charset="0"/>
                <a:cs typeface="Calibri" panose="020F0502020204030204" pitchFamily="34" charset="0"/>
              </a:rPr>
              <a:t>temp</a:t>
            </a:r>
            <a:r>
              <a:rPr lang="it-IT" b="1">
                <a:latin typeface="Calibri" panose="020F0502020204030204" pitchFamily="34" charset="0"/>
                <a:cs typeface="Calibri" panose="020F0502020204030204" pitchFamily="34" charset="0"/>
              </a:rPr>
              <a:t>-min </a:t>
            </a:r>
            <a:r>
              <a:rPr lang="it-IT" b="1" err="1">
                <a:latin typeface="Calibri" panose="020F0502020204030204" pitchFamily="34" charset="0"/>
                <a:cs typeface="Calibri" panose="020F0502020204030204" pitchFamily="34" charset="0"/>
              </a:rPr>
              <a:t>have</a:t>
            </a:r>
            <a:r>
              <a:rPr lang="it-IT" b="1">
                <a:latin typeface="Calibri" panose="020F0502020204030204" pitchFamily="34" charset="0"/>
                <a:cs typeface="Calibri" panose="020F0502020204030204" pitchFamily="34" charset="0"/>
              </a:rPr>
              <a:t> an impact on the </a:t>
            </a:r>
            <a:r>
              <a:rPr lang="it-IT" b="1" err="1">
                <a:latin typeface="Calibri" panose="020F0502020204030204" pitchFamily="34" charset="0"/>
                <a:cs typeface="Calibri" panose="020F0502020204030204" pitchFamily="34" charset="0"/>
              </a:rPr>
              <a:t>colony</a:t>
            </a:r>
            <a:r>
              <a:rPr lang="it-IT" b="1">
                <a:latin typeface="Calibri" panose="020F0502020204030204" pitchFamily="34" charset="0"/>
                <a:cs typeface="Calibri" panose="020F0502020204030204" pitchFamily="34" charset="0"/>
              </a:rPr>
              <a:t> </a:t>
            </a:r>
            <a:r>
              <a:rPr lang="it-IT" b="1" err="1">
                <a:latin typeface="Calibri" panose="020F0502020204030204" pitchFamily="34" charset="0"/>
                <a:cs typeface="Calibri" panose="020F0502020204030204" pitchFamily="34" charset="0"/>
              </a:rPr>
              <a:t>loss</a:t>
            </a:r>
            <a:r>
              <a:rPr lang="it-IT" b="1">
                <a:latin typeface="Calibri" panose="020F0502020204030204" pitchFamily="34" charset="0"/>
                <a:cs typeface="Calibri" panose="020F0502020204030204" pitchFamily="34" charset="0"/>
              </a:rPr>
              <a:t>?</a:t>
            </a:r>
            <a:endParaRPr lang="en-US" b="1">
              <a:latin typeface="Calibri" panose="020F0502020204030204" pitchFamily="34" charset="0"/>
              <a:cs typeface="Calibri" panose="020F0502020204030204" pitchFamily="34" charset="0"/>
            </a:endParaRPr>
          </a:p>
          <a:p>
            <a:r>
              <a:rPr lang="it-IT">
                <a:latin typeface="Calibri" panose="020F0502020204030204" pitchFamily="34" charset="0"/>
                <a:cs typeface="Calibri" panose="020F0502020204030204" pitchFamily="34" charset="0"/>
              </a:rPr>
              <a:t>HYPOTHESIS: For </a:t>
            </a:r>
            <a:r>
              <a:rPr lang="it-IT" err="1">
                <a:latin typeface="Calibri" panose="020F0502020204030204" pitchFamily="34" charset="0"/>
                <a:cs typeface="Calibri" panose="020F0502020204030204" pitchFamily="34" charset="0"/>
              </a:rPr>
              <a:t>each</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year</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we</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consider</a:t>
            </a:r>
            <a:r>
              <a:rPr lang="it-IT">
                <a:latin typeface="Calibri" panose="020F0502020204030204" pitchFamily="34" charset="0"/>
                <a:cs typeface="Calibri" panose="020F0502020204030204" pitchFamily="34" charset="0"/>
              </a:rPr>
              <a:t> data (</a:t>
            </a:r>
            <a:r>
              <a:rPr lang="it-IT" err="1">
                <a:latin typeface="Calibri" panose="020F0502020204030204" pitchFamily="34" charset="0"/>
                <a:cs typeface="Calibri" panose="020F0502020204030204" pitchFamily="34" charset="0"/>
              </a:rPr>
              <a:t>different</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states</a:t>
            </a:r>
            <a:r>
              <a:rPr lang="it-IT">
                <a:latin typeface="Calibri" panose="020F0502020204030204" pitchFamily="34" charset="0"/>
                <a:cs typeface="Calibri" panose="020F0502020204030204" pitchFamily="34" charset="0"/>
              </a:rPr>
              <a:t>) in clusters </a:t>
            </a:r>
            <a:r>
              <a:rPr lang="it-IT" err="1">
                <a:latin typeface="Calibri" panose="020F0502020204030204" pitchFamily="34" charset="0"/>
                <a:cs typeface="Calibri" panose="020F0502020204030204" pitchFamily="34" charset="0"/>
              </a:rPr>
              <a:t>as</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independent</a:t>
            </a:r>
            <a:r>
              <a:rPr lang="it-IT">
                <a:latin typeface="Calibri" panose="020F0502020204030204" pitchFamily="34" charset="0"/>
                <a:cs typeface="Calibri" panose="020F0502020204030204" pitchFamily="34" charset="0"/>
              </a:rPr>
              <a:t> and </a:t>
            </a:r>
            <a:r>
              <a:rPr lang="it-IT" err="1">
                <a:latin typeface="Calibri" panose="020F0502020204030204" pitchFamily="34" charset="0"/>
                <a:cs typeface="Calibri" panose="020F0502020204030204" pitchFamily="34" charset="0"/>
              </a:rPr>
              <a:t>identically</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distributed</a:t>
            </a:r>
            <a:r>
              <a:rPr lang="it-IT">
                <a:latin typeface="Calibri" panose="020F0502020204030204" pitchFamily="34" charset="0"/>
                <a:cs typeface="Calibri" panose="020F0502020204030204" pitchFamily="34" charset="0"/>
              </a:rPr>
              <a:t>.</a:t>
            </a:r>
          </a:p>
          <a:p>
            <a:endParaRPr lang="it-IT">
              <a:latin typeface="Calibri" panose="020F0502020204030204" pitchFamily="34" charset="0"/>
              <a:cs typeface="Calibri" panose="020F0502020204030204" pitchFamily="34" charset="0"/>
            </a:endParaRPr>
          </a:p>
          <a:p>
            <a:r>
              <a:rPr lang="it-IT">
                <a:latin typeface="Calibri" panose="020F0502020204030204" pitchFamily="34" charset="0"/>
                <a:cs typeface="Calibri" panose="020F0502020204030204" pitchFamily="34" charset="0"/>
              </a:rPr>
              <a:t>For </a:t>
            </a:r>
            <a:r>
              <a:rPr lang="it-IT" err="1">
                <a:latin typeface="Calibri" panose="020F0502020204030204" pitchFamily="34" charset="0"/>
                <a:cs typeface="Calibri" panose="020F0502020204030204" pitchFamily="34" charset="0"/>
              </a:rPr>
              <a:t>all</a:t>
            </a:r>
            <a:r>
              <a:rPr lang="it-IT">
                <a:latin typeface="Calibri" panose="020F0502020204030204" pitchFamily="34" charset="0"/>
                <a:cs typeface="Calibri" panose="020F0502020204030204" pitchFamily="34" charset="0"/>
              </a:rPr>
              <a:t> the winters, </a:t>
            </a:r>
            <a:r>
              <a:rPr lang="it-IT" err="1">
                <a:latin typeface="Calibri" panose="020F0502020204030204" pitchFamily="34" charset="0"/>
                <a:cs typeface="Calibri" panose="020F0502020204030204" pitchFamily="34" charset="0"/>
              </a:rPr>
              <a:t>we</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have</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significance</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difference</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between</a:t>
            </a:r>
            <a:r>
              <a:rPr lang="it-IT">
                <a:latin typeface="Calibri" panose="020F0502020204030204" pitchFamily="34" charset="0"/>
                <a:cs typeface="Calibri" panose="020F0502020204030204" pitchFamily="34" charset="0"/>
              </a:rPr>
              <a:t> the clusters, so </a:t>
            </a:r>
            <a:r>
              <a:rPr lang="it-IT" err="1">
                <a:latin typeface="Calibri" panose="020F0502020204030204" pitchFamily="34" charset="0"/>
                <a:cs typeface="Calibri" panose="020F0502020204030204" pitchFamily="34" charset="0"/>
              </a:rPr>
              <a:t>we</a:t>
            </a:r>
            <a:r>
              <a:rPr lang="it-IT">
                <a:latin typeface="Calibri" panose="020F0502020204030204" pitchFamily="34" charset="0"/>
                <a:cs typeface="Calibri" panose="020F0502020204030204" pitchFamily="34" charset="0"/>
              </a:rPr>
              <a:t> can </a:t>
            </a:r>
            <a:r>
              <a:rPr lang="it-IT" err="1">
                <a:latin typeface="Calibri" panose="020F0502020204030204" pitchFamily="34" charset="0"/>
                <a:cs typeface="Calibri" panose="020F0502020204030204" pitchFamily="34" charset="0"/>
              </a:rPr>
              <a:t>perform</a:t>
            </a:r>
            <a:r>
              <a:rPr lang="it-IT">
                <a:latin typeface="Calibri" panose="020F0502020204030204" pitchFamily="34" charset="0"/>
                <a:cs typeface="Calibri" panose="020F0502020204030204" pitchFamily="34" charset="0"/>
              </a:rPr>
              <a:t> 2 </a:t>
            </a:r>
            <a:r>
              <a:rPr lang="it-IT" err="1">
                <a:latin typeface="Calibri" panose="020F0502020204030204" pitchFamily="34" charset="0"/>
                <a:cs typeface="Calibri" panose="020F0502020204030204" pitchFamily="34" charset="0"/>
              </a:rPr>
              <a:t>population</a:t>
            </a:r>
            <a:r>
              <a:rPr lang="it-IT">
                <a:latin typeface="Calibri" panose="020F0502020204030204" pitchFamily="34" charset="0"/>
                <a:cs typeface="Calibri" panose="020F0502020204030204" pitchFamily="34" charset="0"/>
              </a:rPr>
              <a:t> </a:t>
            </a:r>
            <a:r>
              <a:rPr lang="it-IT" err="1">
                <a:latin typeface="Calibri" panose="020F0502020204030204" pitchFamily="34" charset="0"/>
                <a:cs typeface="Calibri" panose="020F0502020204030204" pitchFamily="34" charset="0"/>
              </a:rPr>
              <a:t>tests</a:t>
            </a:r>
            <a:r>
              <a:rPr lang="it-IT">
                <a:latin typeface="Calibri" panose="020F0502020204030204" pitchFamily="34" charset="0"/>
                <a:cs typeface="Calibri" panose="020F0502020204030204" pitchFamily="34" charset="0"/>
              </a:rPr>
              <a:t>:</a:t>
            </a:r>
          </a:p>
          <a:p>
            <a:endParaRPr lang="it-I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CE845E06-3DCB-E72F-077E-5114355ABA88}"/>
                  </a:ext>
                </a:extLst>
              </p:cNvPr>
              <p:cNvSpPr txBox="1"/>
              <p:nvPr/>
            </p:nvSpPr>
            <p:spPr>
              <a:xfrm>
                <a:off x="1133477" y="4485076"/>
                <a:ext cx="2268120" cy="219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𝐻</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𝑌</m:t>
                          </m:r>
                        </m:e>
                        <m:sub>
                          <m:r>
                            <a:rPr lang="it-IT" b="0" i="1" smtClean="0">
                              <a:latin typeface="Cambria Math" panose="02040503050406030204" pitchFamily="18" charset="0"/>
                            </a:rPr>
                            <m:t>3</m:t>
                          </m:r>
                        </m:sub>
                      </m:sSub>
                      <m:sSup>
                        <m:sSupPr>
                          <m:ctrlPr>
                            <a:rPr lang="it-IT" i="1">
                              <a:latin typeface="Cambria Math" panose="02040503050406030204" pitchFamily="18" charset="0"/>
                            </a:rPr>
                          </m:ctrlPr>
                        </m:sSupPr>
                        <m:e>
                          <m:r>
                            <a:rPr lang="fr-FR" i="1">
                              <a:latin typeface="Cambria Math" panose="02040503050406030204" pitchFamily="18" charset="0"/>
                            </a:rPr>
                            <m:t>=</m:t>
                          </m:r>
                        </m:e>
                        <m:sup>
                          <m:r>
                            <a:rPr lang="fr-FR" i="1">
                              <a:latin typeface="Cambria Math" panose="02040503050406030204" pitchFamily="18" charset="0"/>
                            </a:rPr>
                            <m:t>𝑑</m:t>
                          </m:r>
                        </m:sup>
                      </m:sSup>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2</m:t>
                          </m:r>
                        </m:sub>
                      </m:sSub>
                      <m:r>
                        <a:rPr lang="it-IT" b="0" i="1" smtClean="0">
                          <a:latin typeface="Cambria Math" panose="02040503050406030204" pitchFamily="18" charset="0"/>
                        </a:rPr>
                        <m:t>   </m:t>
                      </m:r>
                      <m:r>
                        <a:rPr lang="it-IT" b="0" i="1" smtClean="0">
                          <a:latin typeface="Cambria Math" panose="02040503050406030204" pitchFamily="18" charset="0"/>
                        </a:rPr>
                        <m:t>𝑣𝑠</m:t>
                      </m:r>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𝐻</m:t>
                          </m:r>
                        </m:e>
                        <m:sub>
                          <m:r>
                            <a:rPr lang="it-IT" b="0" i="1" smtClean="0">
                              <a:latin typeface="Cambria Math" panose="02040503050406030204" pitchFamily="18" charset="0"/>
                            </a:rPr>
                            <m:t>1</m:t>
                          </m:r>
                        </m:sub>
                      </m:sSub>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3</m:t>
                          </m:r>
                        </m:sub>
                      </m:sSub>
                      <m:r>
                        <a:rPr lang="fr-FR"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 </m:t>
                          </m:r>
                          <m:r>
                            <a:rPr lang="it-IT" i="1">
                              <a:latin typeface="Cambria Math" panose="02040503050406030204" pitchFamily="18" charset="0"/>
                            </a:rPr>
                            <m:t>𝑌</m:t>
                          </m:r>
                        </m:e>
                        <m:sub>
                          <m:r>
                            <a:rPr lang="it-IT" i="1">
                              <a:latin typeface="Cambria Math" panose="02040503050406030204" pitchFamily="18" charset="0"/>
                            </a:rPr>
                            <m:t>2</m:t>
                          </m:r>
                        </m:sub>
                      </m:sSub>
                      <m:r>
                        <a:rPr lang="it-IT" b="0" i="1" smtClean="0">
                          <a:latin typeface="Cambria Math" panose="02040503050406030204" pitchFamily="18" charset="0"/>
                        </a:rPr>
                        <m:t>,</m:t>
                      </m:r>
                    </m:oMath>
                  </m:oMathPara>
                </a14:m>
                <a:endParaRPr lang="it-IT"/>
              </a:p>
            </p:txBody>
          </p:sp>
        </mc:Choice>
        <mc:Fallback xmlns="">
          <p:sp>
            <p:nvSpPr>
              <p:cNvPr id="8" name="CasellaDiTesto 7">
                <a:extLst>
                  <a:ext uri="{FF2B5EF4-FFF2-40B4-BE49-F238E27FC236}">
                    <a16:creationId xmlns:a16="http://schemas.microsoft.com/office/drawing/2014/main" id="{CE845E06-3DCB-E72F-077E-5114355ABA88}"/>
                  </a:ext>
                </a:extLst>
              </p:cNvPr>
              <p:cNvSpPr txBox="1">
                <a:spLocks noRot="1" noChangeAspect="1" noMove="1" noResize="1" noEditPoints="1" noAdjustHandles="1" noChangeArrowheads="1" noChangeShapeType="1" noTextEdit="1"/>
              </p:cNvSpPr>
              <p:nvPr/>
            </p:nvSpPr>
            <p:spPr>
              <a:xfrm>
                <a:off x="1133477" y="4485076"/>
                <a:ext cx="2268120" cy="219227"/>
              </a:xfrm>
              <a:prstGeom prst="rect">
                <a:avLst/>
              </a:prstGeom>
              <a:blipFill>
                <a:blip r:embed="rId6"/>
                <a:stretch>
                  <a:fillRect l="-107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89BCE8EF-7E06-EDA1-65DC-E7CD6ECB7D19}"/>
                  </a:ext>
                </a:extLst>
              </p:cNvPr>
              <p:cNvSpPr txBox="1"/>
              <p:nvPr/>
            </p:nvSpPr>
            <p:spPr>
              <a:xfrm>
                <a:off x="3645647" y="4485076"/>
                <a:ext cx="2254976" cy="223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𝐻</m:t>
                          </m:r>
                        </m:e>
                        <m:sub>
                          <m:r>
                            <a:rPr lang="it-IT" b="0" i="1" smtClean="0">
                              <a:latin typeface="Cambria Math" panose="02040503050406030204" pitchFamily="18" charset="0"/>
                            </a:rPr>
                            <m:t>0</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𝑌</m:t>
                          </m:r>
                        </m:e>
                        <m:sub>
                          <m:r>
                            <a:rPr lang="it-IT" b="0" i="1" smtClean="0">
                              <a:latin typeface="Cambria Math" panose="02040503050406030204" pitchFamily="18" charset="0"/>
                            </a:rPr>
                            <m:t>1</m:t>
                          </m:r>
                        </m:sub>
                      </m:sSub>
                      <m:sSup>
                        <m:sSupPr>
                          <m:ctrlPr>
                            <a:rPr lang="it-IT" i="1">
                              <a:latin typeface="Cambria Math" panose="02040503050406030204" pitchFamily="18" charset="0"/>
                            </a:rPr>
                          </m:ctrlPr>
                        </m:sSupPr>
                        <m:e>
                          <m:r>
                            <a:rPr lang="fr-FR" i="1">
                              <a:latin typeface="Cambria Math" panose="02040503050406030204" pitchFamily="18" charset="0"/>
                            </a:rPr>
                            <m:t>=</m:t>
                          </m:r>
                        </m:e>
                        <m:sup>
                          <m:r>
                            <a:rPr lang="fr-FR" i="1">
                              <a:latin typeface="Cambria Math" panose="02040503050406030204" pitchFamily="18" charset="0"/>
                            </a:rPr>
                            <m:t>𝑑</m:t>
                          </m:r>
                        </m:sup>
                      </m:sSup>
                      <m:sSub>
                        <m:sSubPr>
                          <m:ctrlPr>
                            <a:rPr lang="it-IT" i="1">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2</m:t>
                          </m:r>
                        </m:sub>
                      </m:sSub>
                      <m:r>
                        <a:rPr lang="it-IT" b="0" i="1" smtClean="0">
                          <a:latin typeface="Cambria Math" panose="02040503050406030204" pitchFamily="18" charset="0"/>
                        </a:rPr>
                        <m:t>   </m:t>
                      </m:r>
                      <m:r>
                        <a:rPr lang="it-IT" b="0" i="1" smtClean="0">
                          <a:latin typeface="Cambria Math" panose="02040503050406030204" pitchFamily="18" charset="0"/>
                        </a:rPr>
                        <m:t>𝑣𝑠</m:t>
                      </m:r>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𝐻</m:t>
                          </m:r>
                        </m:e>
                        <m:sub>
                          <m:r>
                            <a:rPr lang="it-IT" b="0" i="1" smtClean="0">
                              <a:latin typeface="Cambria Math" panose="02040503050406030204" pitchFamily="18" charset="0"/>
                            </a:rPr>
                            <m:t>1</m:t>
                          </m:r>
                        </m:sub>
                      </m:sSub>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a:latin typeface="Cambria Math" panose="02040503050406030204" pitchFamily="18" charset="0"/>
                            </a:rPr>
                            <m:t>𝑌</m:t>
                          </m:r>
                        </m:e>
                        <m:sub>
                          <m:r>
                            <a:rPr lang="it-IT" b="0" i="1" smtClean="0">
                              <a:latin typeface="Cambria Math" panose="02040503050406030204" pitchFamily="18" charset="0"/>
                            </a:rPr>
                            <m:t>1</m:t>
                          </m:r>
                        </m:sub>
                      </m:sSub>
                      <m:r>
                        <a:rPr lang="fr-FR"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 </m:t>
                          </m:r>
                          <m:r>
                            <a:rPr lang="it-IT" i="1">
                              <a:latin typeface="Cambria Math" panose="02040503050406030204" pitchFamily="18" charset="0"/>
                            </a:rPr>
                            <m:t>𝑌</m:t>
                          </m:r>
                        </m:e>
                        <m:sub>
                          <m:r>
                            <a:rPr lang="it-IT" i="1">
                              <a:latin typeface="Cambria Math" panose="02040503050406030204" pitchFamily="18" charset="0"/>
                            </a:rPr>
                            <m:t>2</m:t>
                          </m:r>
                        </m:sub>
                      </m:sSub>
                    </m:oMath>
                  </m:oMathPara>
                </a14:m>
                <a:endParaRPr lang="it-IT"/>
              </a:p>
            </p:txBody>
          </p:sp>
        </mc:Choice>
        <mc:Fallback xmlns="">
          <p:sp>
            <p:nvSpPr>
              <p:cNvPr id="10" name="CasellaDiTesto 9">
                <a:extLst>
                  <a:ext uri="{FF2B5EF4-FFF2-40B4-BE49-F238E27FC236}">
                    <a16:creationId xmlns:a16="http://schemas.microsoft.com/office/drawing/2014/main" id="{89BCE8EF-7E06-EDA1-65DC-E7CD6ECB7D19}"/>
                  </a:ext>
                </a:extLst>
              </p:cNvPr>
              <p:cNvSpPr txBox="1">
                <a:spLocks noRot="1" noChangeAspect="1" noMove="1" noResize="1" noEditPoints="1" noAdjustHandles="1" noChangeArrowheads="1" noChangeShapeType="1" noTextEdit="1"/>
              </p:cNvSpPr>
              <p:nvPr/>
            </p:nvSpPr>
            <p:spPr>
              <a:xfrm>
                <a:off x="3645647" y="4485076"/>
                <a:ext cx="2254976" cy="223394"/>
              </a:xfrm>
              <a:prstGeom prst="rect">
                <a:avLst/>
              </a:prstGeom>
              <a:blipFill>
                <a:blip r:embed="rId7"/>
                <a:stretch>
                  <a:fillRect l="-541" b="-16667"/>
                </a:stretch>
              </a:blipFill>
            </p:spPr>
            <p:txBody>
              <a:bodyPr/>
              <a:lstStyle/>
              <a:p>
                <a:r>
                  <a:rPr lang="en-US">
                    <a:noFill/>
                  </a:rPr>
                  <a:t> </a:t>
                </a:r>
              </a:p>
            </p:txBody>
          </p:sp>
        </mc:Fallback>
      </mc:AlternateContent>
    </p:spTree>
    <p:extLst>
      <p:ext uri="{BB962C8B-B14F-4D97-AF65-F5344CB8AC3E}">
        <p14:creationId xmlns:p14="http://schemas.microsoft.com/office/powerpoint/2010/main" val="18163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FF1597-FFC5-09ED-0DBB-AEF5D06C2F6C}"/>
              </a:ext>
            </a:extLst>
          </p:cNvPr>
          <p:cNvSpPr>
            <a:spLocks noGrp="1"/>
          </p:cNvSpPr>
          <p:nvPr>
            <p:ph type="title"/>
          </p:nvPr>
        </p:nvSpPr>
        <p:spPr/>
        <p:txBody>
          <a:bodyPr/>
          <a:lstStyle/>
          <a:p>
            <a:r>
              <a:rPr lang="en-US"/>
              <a:t>Extreme events and bee health</a:t>
            </a:r>
          </a:p>
        </p:txBody>
      </p:sp>
      <p:sp>
        <p:nvSpPr>
          <p:cNvPr id="4" name="CasellaDiTesto 3">
            <a:extLst>
              <a:ext uri="{FF2B5EF4-FFF2-40B4-BE49-F238E27FC236}">
                <a16:creationId xmlns:a16="http://schemas.microsoft.com/office/drawing/2014/main" id="{3E0747C6-9B61-FA6C-3764-F2F6CD5FC986}"/>
              </a:ext>
            </a:extLst>
          </p:cNvPr>
          <p:cNvSpPr txBox="1"/>
          <p:nvPr/>
        </p:nvSpPr>
        <p:spPr>
          <a:xfrm>
            <a:off x="702300" y="1019250"/>
            <a:ext cx="6063154" cy="2862322"/>
          </a:xfrm>
          <a:prstGeom prst="rect">
            <a:avLst/>
          </a:prstGeom>
          <a:noFill/>
        </p:spPr>
        <p:txBody>
          <a:bodyPr wrap="square">
            <a:spAutoFit/>
          </a:bodyPr>
          <a:lstStyle/>
          <a:p>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Previous researches showed that:</a:t>
            </a:r>
          </a:p>
          <a:p>
            <a:endParaRPr lang="en-US" sz="1800">
              <a:solidFill>
                <a:srgbClr val="33313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aseline="30000">
                <a:solidFill>
                  <a:srgbClr val="333132"/>
                </a:solidFill>
                <a:latin typeface="Calibri" panose="020F0502020204030204" pitchFamily="34" charset="0"/>
                <a:ea typeface="Calibri" panose="020F0502020204030204" pitchFamily="34" charset="0"/>
                <a:cs typeface="Calibri" panose="020F0502020204030204" pitchFamily="34" charset="0"/>
              </a:rPr>
              <a:t>1</a:t>
            </a:r>
            <a:r>
              <a:rPr lang="en-US" sz="1800">
                <a:solidFill>
                  <a:srgbClr val="333132"/>
                </a:solidFill>
                <a:latin typeface="Calibri" panose="020F0502020204030204" pitchFamily="34" charset="0"/>
                <a:ea typeface="Calibri" panose="020F0502020204030204" pitchFamily="34" charset="0"/>
                <a:cs typeface="Calibri" panose="020F0502020204030204" pitchFamily="34" charset="0"/>
              </a:rPr>
              <a:t>D</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uring late autumn, </a:t>
            </a:r>
            <a:r>
              <a:rPr lang="en-US" sz="1800" b="1">
                <a:solidFill>
                  <a:srgbClr val="333132"/>
                </a:solidFill>
                <a:latin typeface="Calibri" panose="020F0502020204030204" pitchFamily="34" charset="0"/>
                <a:ea typeface="Calibri" panose="020F0502020204030204" pitchFamily="34" charset="0"/>
                <a:cs typeface="Calibri" panose="020F0502020204030204" pitchFamily="34" charset="0"/>
              </a:rPr>
              <a:t>c</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old spells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with adequate duration and intensity trigger colony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wintering at the right time</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 reducing the likelihood of colony loss over winter. </a:t>
            </a:r>
          </a:p>
          <a:p>
            <a:endParaRPr lang="en-US" sz="1800">
              <a:solidFill>
                <a:srgbClr val="33313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baseline="30000">
                <a:solidFill>
                  <a:srgbClr val="333132"/>
                </a:solidFill>
                <a:effectLst/>
                <a:latin typeface="Calibri" panose="020F0502020204030204" pitchFamily="34" charset="0"/>
                <a:ea typeface="Calibri" panose="020F0502020204030204" pitchFamily="34" charset="0"/>
                <a:cs typeface="Calibri" panose="020F0502020204030204" pitchFamily="34" charset="0"/>
              </a:rPr>
              <a:t>2</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During winter,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regular snaps of warm weather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help bees to leave the hive and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defecate</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 The more regular these mild winter weather conditions occur, the </a:t>
            </a:r>
            <a:r>
              <a:rPr lang="en-US" sz="1800" b="1">
                <a:solidFill>
                  <a:srgbClr val="333132"/>
                </a:solidFill>
                <a:effectLst/>
                <a:latin typeface="Calibri" panose="020F0502020204030204" pitchFamily="34" charset="0"/>
                <a:ea typeface="Calibri" panose="020F0502020204030204" pitchFamily="34" charset="0"/>
                <a:cs typeface="Calibri" panose="020F0502020204030204" pitchFamily="34" charset="0"/>
              </a:rPr>
              <a:t>better the hygiene </a:t>
            </a:r>
            <a:r>
              <a:rPr lang="en-US" sz="1800">
                <a:solidFill>
                  <a:srgbClr val="333132"/>
                </a:solidFill>
                <a:effectLst/>
                <a:latin typeface="Calibri" panose="020F0502020204030204" pitchFamily="34" charset="0"/>
                <a:ea typeface="Calibri" panose="020F0502020204030204" pitchFamily="34" charset="0"/>
                <a:cs typeface="Calibri" panose="020F0502020204030204" pitchFamily="34" charset="0"/>
              </a:rPr>
              <a:t>of the hive can be maintained</a:t>
            </a:r>
            <a:r>
              <a:rPr lang="it-IT" sz="1800">
                <a:effectLst/>
                <a:latin typeface="Calibri" panose="020F0502020204030204" pitchFamily="34" charset="0"/>
                <a:cs typeface="Calibri" panose="020F0502020204030204" pitchFamily="34" charset="0"/>
              </a:rPr>
              <a:t> </a:t>
            </a:r>
            <a:endParaRPr lang="en-US" sz="1800">
              <a:latin typeface="Calibri" panose="020F0502020204030204" pitchFamily="34" charset="0"/>
              <a:cs typeface="Calibri" panose="020F0502020204030204" pitchFamily="34" charset="0"/>
            </a:endParaRPr>
          </a:p>
        </p:txBody>
      </p:sp>
      <p:sp>
        <p:nvSpPr>
          <p:cNvPr id="6" name="CasellaDiTesto 5">
            <a:extLst>
              <a:ext uri="{FF2B5EF4-FFF2-40B4-BE49-F238E27FC236}">
                <a16:creationId xmlns:a16="http://schemas.microsoft.com/office/drawing/2014/main" id="{D86E21B9-6FCD-C8C2-75C2-B07167DDFF58}"/>
              </a:ext>
            </a:extLst>
          </p:cNvPr>
          <p:cNvSpPr txBox="1"/>
          <p:nvPr/>
        </p:nvSpPr>
        <p:spPr>
          <a:xfrm>
            <a:off x="1186355" y="4288253"/>
            <a:ext cx="5393122" cy="707886"/>
          </a:xfrm>
          <a:prstGeom prst="rect">
            <a:avLst/>
          </a:prstGeom>
          <a:noFill/>
        </p:spPr>
        <p:txBody>
          <a:bodyPr wrap="square">
            <a:spAutoFit/>
          </a:bodyPr>
          <a:lstStyle/>
          <a:p>
            <a:pPr marL="228600" indent="-228600">
              <a:buAutoNum type="arabicPeriod"/>
            </a:pPr>
            <a:r>
              <a:rPr lang="en-US" sz="1000">
                <a:effectLst/>
                <a:latin typeface="Calibri" panose="020F0502020204030204" pitchFamily="34" charset="0"/>
                <a:ea typeface="Calibri" panose="020F0502020204030204" pitchFamily="34" charset="0"/>
                <a:cs typeface="Times New Roman" panose="02020603050405020304" pitchFamily="18" charset="0"/>
              </a:rPr>
              <a:t>Mattila HR, Otis GW. 2007 Dwindling pollen resources trigger the transition to </a:t>
            </a:r>
            <a:r>
              <a:rPr lang="en-US" sz="1000" err="1">
                <a:effectLst/>
                <a:latin typeface="Calibri" panose="020F0502020204030204" pitchFamily="34" charset="0"/>
                <a:ea typeface="Calibri" panose="020F0502020204030204" pitchFamily="34" charset="0"/>
                <a:cs typeface="Times New Roman" panose="02020603050405020304" pitchFamily="18" charset="0"/>
              </a:rPr>
              <a:t>broodless</a:t>
            </a:r>
            <a:r>
              <a:rPr lang="en-US" sz="1000">
                <a:effectLst/>
                <a:latin typeface="Calibri" panose="020F0502020204030204" pitchFamily="34" charset="0"/>
                <a:ea typeface="Calibri" panose="020F0502020204030204" pitchFamily="34" charset="0"/>
                <a:cs typeface="Times New Roman" panose="02020603050405020304" pitchFamily="18" charset="0"/>
              </a:rPr>
              <a:t> populations of long-lived honeybees each autumn.</a:t>
            </a:r>
          </a:p>
          <a:p>
            <a:pPr marL="228600" indent="-228600">
              <a:buAutoNum type="arabicPeriod"/>
            </a:pPr>
            <a:r>
              <a:rPr lang="en-US" sz="1000">
                <a:effectLst/>
                <a:latin typeface="Calibri" panose="020F0502020204030204" pitchFamily="34" charset="0"/>
                <a:ea typeface="Calibri" panose="020F0502020204030204" pitchFamily="34" charset="0"/>
                <a:cs typeface="Times New Roman" panose="02020603050405020304" pitchFamily="18" charset="0"/>
              </a:rPr>
              <a:t>Sparks TH, </a:t>
            </a:r>
            <a:r>
              <a:rPr lang="en-US" sz="1000" err="1">
                <a:effectLst/>
                <a:latin typeface="Calibri" panose="020F0502020204030204" pitchFamily="34" charset="0"/>
                <a:ea typeface="Calibri" panose="020F0502020204030204" pitchFamily="34" charset="0"/>
                <a:cs typeface="Times New Roman" panose="02020603050405020304" pitchFamily="18" charset="0"/>
              </a:rPr>
              <a:t>Langowska</a:t>
            </a:r>
            <a:r>
              <a:rPr lang="en-US" sz="1000">
                <a:effectLst/>
                <a:latin typeface="Calibri" panose="020F0502020204030204" pitchFamily="34" charset="0"/>
                <a:ea typeface="Calibri" panose="020F0502020204030204" pitchFamily="34" charset="0"/>
                <a:cs typeface="Times New Roman" panose="02020603050405020304" pitchFamily="18" charset="0"/>
              </a:rPr>
              <a:t> A, </a:t>
            </a:r>
            <a:r>
              <a:rPr lang="en-US" sz="1000" err="1">
                <a:effectLst/>
                <a:latin typeface="Calibri" panose="020F0502020204030204" pitchFamily="34" charset="0"/>
                <a:ea typeface="Calibri" panose="020F0502020204030204" pitchFamily="34" charset="0"/>
                <a:cs typeface="Times New Roman" panose="02020603050405020304" pitchFamily="18" charset="0"/>
              </a:rPr>
              <a:t>Głazaczow</a:t>
            </a:r>
            <a:r>
              <a:rPr lang="en-US" sz="1000">
                <a:effectLst/>
                <a:latin typeface="Calibri" panose="020F0502020204030204" pitchFamily="34" charset="0"/>
                <a:ea typeface="Calibri" panose="020F0502020204030204" pitchFamily="34" charset="0"/>
                <a:cs typeface="Times New Roman" panose="02020603050405020304" pitchFamily="18" charset="0"/>
              </a:rPr>
              <a:t> A, </a:t>
            </a:r>
            <a:r>
              <a:rPr lang="en-US" sz="1000" err="1">
                <a:effectLst/>
                <a:latin typeface="Calibri" panose="020F0502020204030204" pitchFamily="34" charset="0"/>
                <a:ea typeface="Calibri" panose="020F0502020204030204" pitchFamily="34" charset="0"/>
                <a:cs typeface="Times New Roman" panose="02020603050405020304" pitchFamily="18" charset="0"/>
              </a:rPr>
              <a:t>Wilkaniec</a:t>
            </a:r>
            <a:r>
              <a:rPr lang="en-US" sz="1000">
                <a:effectLst/>
                <a:latin typeface="Calibri" panose="020F0502020204030204" pitchFamily="34" charset="0"/>
                <a:ea typeface="Calibri" panose="020F0502020204030204" pitchFamily="34" charset="0"/>
                <a:cs typeface="Times New Roman" panose="02020603050405020304" pitchFamily="18" charset="0"/>
              </a:rPr>
              <a:t> Z, </a:t>
            </a:r>
            <a:r>
              <a:rPr lang="en-US" sz="1000" err="1">
                <a:effectLst/>
                <a:latin typeface="Calibri" panose="020F0502020204030204" pitchFamily="34" charset="0"/>
                <a:ea typeface="Calibri" panose="020F0502020204030204" pitchFamily="34" charset="0"/>
                <a:cs typeface="Times New Roman" panose="02020603050405020304" pitchFamily="18" charset="0"/>
              </a:rPr>
              <a:t>Bieńkowska</a:t>
            </a:r>
            <a:r>
              <a:rPr lang="en-US" sz="1000">
                <a:effectLst/>
                <a:latin typeface="Calibri" panose="020F0502020204030204" pitchFamily="34" charset="0"/>
                <a:ea typeface="Calibri" panose="020F0502020204030204" pitchFamily="34" charset="0"/>
                <a:cs typeface="Times New Roman" panose="02020603050405020304" pitchFamily="18" charset="0"/>
              </a:rPr>
              <a:t> M, </a:t>
            </a:r>
            <a:r>
              <a:rPr lang="en-US" sz="1000" err="1">
                <a:effectLst/>
                <a:latin typeface="Calibri" panose="020F0502020204030204" pitchFamily="34" charset="0"/>
                <a:ea typeface="Calibri" panose="020F0502020204030204" pitchFamily="34" charset="0"/>
                <a:cs typeface="Times New Roman" panose="02020603050405020304" pitchFamily="18" charset="0"/>
              </a:rPr>
              <a:t>Tryjanowski</a:t>
            </a:r>
            <a:r>
              <a:rPr lang="en-US" sz="1000">
                <a:effectLst/>
                <a:latin typeface="Calibri" panose="020F0502020204030204" pitchFamily="34" charset="0"/>
                <a:ea typeface="Calibri" panose="020F0502020204030204" pitchFamily="34" charset="0"/>
                <a:cs typeface="Times New Roman" panose="02020603050405020304" pitchFamily="18" charset="0"/>
              </a:rPr>
              <a:t> P. 2010 Advances in the timing of spring cleaning by the honeybee </a:t>
            </a:r>
            <a:r>
              <a:rPr lang="en-US" sz="1000" err="1">
                <a:effectLst/>
                <a:latin typeface="Calibri" panose="020F0502020204030204" pitchFamily="34" charset="0"/>
                <a:ea typeface="Calibri" panose="020F0502020204030204" pitchFamily="34" charset="0"/>
                <a:cs typeface="Times New Roman" panose="02020603050405020304" pitchFamily="18" charset="0"/>
              </a:rPr>
              <a:t>Apis</a:t>
            </a:r>
            <a:r>
              <a:rPr lang="en-US" sz="1000">
                <a:effectLst/>
                <a:latin typeface="Calibri" panose="020F0502020204030204" pitchFamily="34" charset="0"/>
                <a:ea typeface="Calibri" panose="020F0502020204030204" pitchFamily="34" charset="0"/>
                <a:cs typeface="Times New Roman" panose="02020603050405020304" pitchFamily="18" charset="0"/>
              </a:rPr>
              <a:t> mellifera in Poland</a:t>
            </a:r>
            <a:endParaRPr lang="en-US" sz="1000"/>
          </a:p>
        </p:txBody>
      </p:sp>
      <p:pic>
        <p:nvPicPr>
          <p:cNvPr id="1030" name="Picture 6" descr="Cosa fanno le api in inverno? • Le api di Pinvi">
            <a:extLst>
              <a:ext uri="{FF2B5EF4-FFF2-40B4-BE49-F238E27FC236}">
                <a16:creationId xmlns:a16="http://schemas.microsoft.com/office/drawing/2014/main" id="{A59A75E6-15AB-7BC9-AA03-83F9841B880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951430" y="3654520"/>
            <a:ext cx="2012429" cy="134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55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68891" y="143741"/>
            <a:ext cx="8620835" cy="926346"/>
          </a:xfrm>
        </p:spPr>
        <p:txBody>
          <a:bodyPr/>
          <a:lstStyle/>
          <a:p>
            <a:pPr algn="l"/>
            <a:r>
              <a:rPr lang="it-IT" sz="2800"/>
              <a:t>% </a:t>
            </a:r>
            <a:r>
              <a:rPr lang="it-IT" sz="2800" err="1"/>
              <a:t>losses</a:t>
            </a:r>
            <a:r>
              <a:rPr lang="it-IT" sz="2800"/>
              <a:t> in groups - winter and </a:t>
            </a:r>
            <a:r>
              <a:rPr lang="it-IT" sz="2800" err="1"/>
              <a:t>summer</a:t>
            </a:r>
            <a:endParaRPr lang="it-IT" sz="2800"/>
          </a:p>
        </p:txBody>
      </p:sp>
      <p:sp>
        <p:nvSpPr>
          <p:cNvPr id="3" name="CasellaDiTesto 2">
            <a:extLst>
              <a:ext uri="{FF2B5EF4-FFF2-40B4-BE49-F238E27FC236}">
                <a16:creationId xmlns:a16="http://schemas.microsoft.com/office/drawing/2014/main" id="{78F162E6-AAAB-0F5D-35A6-D19B07E9CC2E}"/>
              </a:ext>
            </a:extLst>
          </p:cNvPr>
          <p:cNvSpPr txBox="1"/>
          <p:nvPr/>
        </p:nvSpPr>
        <p:spPr>
          <a:xfrm>
            <a:off x="368891" y="3287629"/>
            <a:ext cx="9646112" cy="307777"/>
          </a:xfrm>
          <a:prstGeom prst="rect">
            <a:avLst/>
          </a:prstGeom>
          <a:noFill/>
        </p:spPr>
        <p:txBody>
          <a:bodyPr wrap="square" lIns="91440" tIns="45720" rIns="91440" bIns="45720" rtlCol="0" anchor="t">
            <a:spAutoFit/>
          </a:bodyPr>
          <a:lstStyle/>
          <a:p>
            <a:endParaRPr lang="it-IT"/>
          </a:p>
        </p:txBody>
      </p:sp>
      <p:pic>
        <p:nvPicPr>
          <p:cNvPr id="4" name="Immagine 4">
            <a:extLst>
              <a:ext uri="{FF2B5EF4-FFF2-40B4-BE49-F238E27FC236}">
                <a16:creationId xmlns:a16="http://schemas.microsoft.com/office/drawing/2014/main" id="{6F015CC0-97D2-5ECA-E2AA-BC927B535D35}"/>
              </a:ext>
            </a:extLst>
          </p:cNvPr>
          <p:cNvPicPr>
            <a:picLocks noChangeAspect="1"/>
          </p:cNvPicPr>
          <p:nvPr/>
        </p:nvPicPr>
        <p:blipFill>
          <a:blip r:embed="rId3"/>
          <a:stretch>
            <a:fillRect/>
          </a:stretch>
        </p:blipFill>
        <p:spPr>
          <a:xfrm>
            <a:off x="1149228" y="707571"/>
            <a:ext cx="6845543" cy="4160151"/>
          </a:xfrm>
          <a:prstGeom prst="rect">
            <a:avLst/>
          </a:prstGeom>
        </p:spPr>
      </p:pic>
    </p:spTree>
    <p:extLst>
      <p:ext uri="{BB962C8B-B14F-4D97-AF65-F5344CB8AC3E}">
        <p14:creationId xmlns:p14="http://schemas.microsoft.com/office/powerpoint/2010/main" val="408855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383B96-323A-6438-8954-F120A991E7D2}"/>
              </a:ext>
            </a:extLst>
          </p:cNvPr>
          <p:cNvSpPr>
            <a:spLocks noGrp="1"/>
          </p:cNvSpPr>
          <p:nvPr>
            <p:ph type="title"/>
          </p:nvPr>
        </p:nvSpPr>
        <p:spPr/>
        <p:txBody>
          <a:bodyPr/>
          <a:lstStyle/>
          <a:p>
            <a:r>
              <a:rPr lang="it-IT" err="1"/>
              <a:t>Spearman</a:t>
            </a:r>
            <a:r>
              <a:rPr lang="it-IT"/>
              <a:t> </a:t>
            </a:r>
            <a:r>
              <a:rPr lang="it-IT" err="1"/>
              <a:t>correlation</a:t>
            </a:r>
            <a:r>
              <a:rPr lang="it-IT"/>
              <a:t> </a:t>
            </a:r>
            <a:r>
              <a:rPr lang="it-IT" err="1"/>
              <a:t>matrix</a:t>
            </a:r>
            <a:br>
              <a:rPr lang="it-IT"/>
            </a:br>
            <a:endParaRPr lang="en-US"/>
          </a:p>
        </p:txBody>
      </p:sp>
      <p:graphicFrame>
        <p:nvGraphicFramePr>
          <p:cNvPr id="4" name="Tabella 3">
            <a:extLst>
              <a:ext uri="{FF2B5EF4-FFF2-40B4-BE49-F238E27FC236}">
                <a16:creationId xmlns:a16="http://schemas.microsoft.com/office/drawing/2014/main" id="{9035D65C-679F-4BFB-620E-104D0ED8637C}"/>
              </a:ext>
            </a:extLst>
          </p:cNvPr>
          <p:cNvGraphicFramePr>
            <a:graphicFrameLocks noGrp="1"/>
          </p:cNvGraphicFramePr>
          <p:nvPr>
            <p:extLst>
              <p:ext uri="{D42A27DB-BD31-4B8C-83A1-F6EECF244321}">
                <p14:modId xmlns:p14="http://schemas.microsoft.com/office/powerpoint/2010/main" val="303963625"/>
              </p:ext>
            </p:extLst>
          </p:nvPr>
        </p:nvGraphicFramePr>
        <p:xfrm>
          <a:off x="2095500" y="2378453"/>
          <a:ext cx="4941888" cy="1907540"/>
        </p:xfrm>
        <a:graphic>
          <a:graphicData uri="http://schemas.openxmlformats.org/drawingml/2006/table">
            <a:tbl>
              <a:tblPr>
                <a:tableStyleId>{E0BA464E-C71E-4583-9A26-486C7F11F249}</a:tableStyleId>
              </a:tblPr>
              <a:tblGrid>
                <a:gridCol w="825500">
                  <a:extLst>
                    <a:ext uri="{9D8B030D-6E8A-4147-A177-3AD203B41FA5}">
                      <a16:colId xmlns:a16="http://schemas.microsoft.com/office/drawing/2014/main" val="3727148023"/>
                    </a:ext>
                  </a:extLst>
                </a:gridCol>
                <a:gridCol w="825500">
                  <a:extLst>
                    <a:ext uri="{9D8B030D-6E8A-4147-A177-3AD203B41FA5}">
                      <a16:colId xmlns:a16="http://schemas.microsoft.com/office/drawing/2014/main" val="1902265760"/>
                    </a:ext>
                  </a:extLst>
                </a:gridCol>
                <a:gridCol w="814388">
                  <a:extLst>
                    <a:ext uri="{9D8B030D-6E8A-4147-A177-3AD203B41FA5}">
                      <a16:colId xmlns:a16="http://schemas.microsoft.com/office/drawing/2014/main" val="4203603692"/>
                    </a:ext>
                  </a:extLst>
                </a:gridCol>
                <a:gridCol w="825500">
                  <a:extLst>
                    <a:ext uri="{9D8B030D-6E8A-4147-A177-3AD203B41FA5}">
                      <a16:colId xmlns:a16="http://schemas.microsoft.com/office/drawing/2014/main" val="2732965650"/>
                    </a:ext>
                  </a:extLst>
                </a:gridCol>
                <a:gridCol w="825500">
                  <a:extLst>
                    <a:ext uri="{9D8B030D-6E8A-4147-A177-3AD203B41FA5}">
                      <a16:colId xmlns:a16="http://schemas.microsoft.com/office/drawing/2014/main" val="2042941092"/>
                    </a:ext>
                  </a:extLst>
                </a:gridCol>
                <a:gridCol w="825500">
                  <a:extLst>
                    <a:ext uri="{9D8B030D-6E8A-4147-A177-3AD203B41FA5}">
                      <a16:colId xmlns:a16="http://schemas.microsoft.com/office/drawing/2014/main" val="462761201"/>
                    </a:ext>
                  </a:extLst>
                </a:gridCol>
              </a:tblGrid>
              <a:tr h="203200">
                <a:tc>
                  <a:txBody>
                    <a:bodyPr/>
                    <a:lstStyle/>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err="1"/>
                        <a:t>Colony</a:t>
                      </a:r>
                      <a:r>
                        <a:rPr lang="it-IT" sz="1200"/>
                        <a:t> </a:t>
                      </a:r>
                      <a:r>
                        <a:rPr lang="it-IT" sz="1200" err="1"/>
                        <a:t>lost</a:t>
                      </a:r>
                      <a:r>
                        <a:rPr lang="it-IT" sz="1200"/>
                        <a:t> </a:t>
                      </a:r>
                      <a:r>
                        <a:rPr lang="it-IT" sz="1200" err="1"/>
                        <a:t>pct</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err="1"/>
                        <a:t>temp</a:t>
                      </a:r>
                      <a:r>
                        <a:rPr lang="it-IT" sz="1200"/>
                        <a:t> </a:t>
                      </a:r>
                      <a:r>
                        <a:rPr lang="it-IT" sz="1200" err="1"/>
                        <a:t>mean</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temp max</a:t>
                      </a:r>
                      <a:endParaRPr lang="it-IT" sz="1200" b="0" i="0" u="none" strike="noStrike">
                        <a:solidFill>
                          <a:srgbClr val="000000"/>
                        </a:solidFill>
                        <a:effectLst/>
                        <a:latin typeface="Helvetica Neue" panose="02000503000000020004" pitchFamily="2" charset="0"/>
                      </a:endParaRPr>
                    </a:p>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a:t>temp min</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200"/>
                        <a:t>precipitations</a:t>
                      </a:r>
                      <a:endParaRPr lang="it-IT"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4374851"/>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Colony lost pct</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 1.00000000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0.3241109 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0.3553618 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0.2643499 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-0.03560824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1713945247"/>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err="1"/>
                        <a:t>temp</a:t>
                      </a:r>
                      <a:r>
                        <a:rPr lang="it-IT" sz="1200"/>
                        <a:t> </a:t>
                      </a:r>
                      <a:r>
                        <a:rPr lang="it-IT" sz="1200" err="1"/>
                        <a:t>mean</a:t>
                      </a:r>
                      <a:endParaRPr lang="it-IT" sz="1200" b="0" i="0" u="none" strike="noStrike">
                        <a:solidFill>
                          <a:srgbClr val="000000"/>
                        </a:solidFill>
                        <a:effectLst/>
                        <a:latin typeface="Calibri" panose="020F0502020204030204" pitchFamily="34" charset="0"/>
                      </a:endParaRPr>
                    </a:p>
                    <a:p>
                      <a:pPr algn="l" fontAlgn="b"/>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 0.32411093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0.9688404 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0.9837818 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0.58896067</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1794871140"/>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a:t>temp max</a:t>
                      </a:r>
                      <a:endParaRPr lang="it-IT" sz="12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0.35536178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0.9688404 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0.9155325 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0.40713594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765254501"/>
                  </a:ext>
                </a:extLst>
              </a:tr>
              <a:tr h="203200">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it-IT" sz="1200" err="1"/>
                        <a:t>temp</a:t>
                      </a:r>
                      <a:r>
                        <a:rPr lang="it-IT" sz="1200"/>
                        <a:t> min</a:t>
                      </a:r>
                      <a:endParaRPr lang="it-IT" sz="12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0.26434992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0.9837818 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0.9155325 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1.0000000 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0.68301644</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3728109786"/>
                  </a:ext>
                </a:extLst>
              </a:tr>
              <a:tr h="203200">
                <a:tc>
                  <a:txBody>
                    <a:bodyPr/>
                    <a:lstStyle/>
                    <a:p>
                      <a:pPr algn="l" fontAlgn="b"/>
                      <a:r>
                        <a:rPr lang="it-IT" sz="1200"/>
                        <a:t>precipitations</a:t>
                      </a:r>
                      <a:endParaRPr lang="it-IT"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it-IT" sz="1000" u="none" strike="noStrike">
                          <a:effectLst/>
                        </a:rPr>
                        <a:t>-0.03560824 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0.5889607 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0.4071359 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0.6830164 </a:t>
                      </a:r>
                      <a:endParaRPr lang="it-IT" sz="1000" b="0" i="0" u="none" strike="noStrike">
                        <a:solidFill>
                          <a:srgbClr val="000000"/>
                        </a:solidFill>
                        <a:effectLst/>
                        <a:latin typeface="Helvetica Neue" panose="02000503000000020004" pitchFamily="2" charset="0"/>
                      </a:endParaRPr>
                    </a:p>
                  </a:txBody>
                  <a:tcPr marL="9525" marR="9525" marT="9525" marB="0" anchor="b"/>
                </a:tc>
                <a:tc>
                  <a:txBody>
                    <a:bodyPr/>
                    <a:lstStyle/>
                    <a:p>
                      <a:pPr algn="l" fontAlgn="b"/>
                      <a:r>
                        <a:rPr lang="it-IT" sz="1000" u="none" strike="noStrike">
                          <a:effectLst/>
                        </a:rPr>
                        <a:t> 1.00000000</a:t>
                      </a:r>
                      <a:endParaRPr lang="it-IT" sz="1000" b="0" i="0" u="none" strike="noStrike">
                        <a:solidFill>
                          <a:srgbClr val="000000"/>
                        </a:solidFill>
                        <a:effectLst/>
                        <a:latin typeface="Helvetica Neue" panose="02000503000000020004" pitchFamily="2" charset="0"/>
                      </a:endParaRPr>
                    </a:p>
                  </a:txBody>
                  <a:tcPr marL="9525" marR="9525" marT="9525" marB="0" anchor="b"/>
                </a:tc>
                <a:extLst>
                  <a:ext uri="{0D108BD9-81ED-4DB2-BD59-A6C34878D82A}">
                    <a16:rowId xmlns:a16="http://schemas.microsoft.com/office/drawing/2014/main" val="2234802024"/>
                  </a:ext>
                </a:extLst>
              </a:tr>
            </a:tbl>
          </a:graphicData>
        </a:graphic>
      </p:graphicFrame>
    </p:spTree>
    <p:extLst>
      <p:ext uri="{BB962C8B-B14F-4D97-AF65-F5344CB8AC3E}">
        <p14:creationId xmlns:p14="http://schemas.microsoft.com/office/powerpoint/2010/main" val="3322951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2351515-ED51-95EE-7535-8ACF5A868B4C}"/>
              </a:ext>
            </a:extLst>
          </p:cNvPr>
          <p:cNvPicPr>
            <a:picLocks noChangeAspect="1"/>
          </p:cNvPicPr>
          <p:nvPr/>
        </p:nvPicPr>
        <p:blipFill>
          <a:blip r:embed="rId2"/>
          <a:stretch>
            <a:fillRect/>
          </a:stretch>
        </p:blipFill>
        <p:spPr>
          <a:xfrm>
            <a:off x="4104291" y="767763"/>
            <a:ext cx="4687864" cy="3984088"/>
          </a:xfrm>
          <a:prstGeom prst="rect">
            <a:avLst/>
          </a:prstGeom>
        </p:spPr>
      </p:pic>
    </p:spTree>
    <p:extLst>
      <p:ext uri="{BB962C8B-B14F-4D97-AF65-F5344CB8AC3E}">
        <p14:creationId xmlns:p14="http://schemas.microsoft.com/office/powerpoint/2010/main" val="276842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62C4E4-0BDF-ABFE-9E48-091DC4741FC7}"/>
              </a:ext>
            </a:extLst>
          </p:cNvPr>
          <p:cNvSpPr>
            <a:spLocks noGrp="1"/>
          </p:cNvSpPr>
          <p:nvPr>
            <p:ph type="title"/>
          </p:nvPr>
        </p:nvSpPr>
        <p:spPr>
          <a:xfrm>
            <a:off x="466650" y="2239950"/>
            <a:ext cx="8210700" cy="663600"/>
          </a:xfrm>
        </p:spPr>
        <p:txBody>
          <a:bodyPr/>
          <a:lstStyle/>
          <a:p>
            <a:r>
              <a:rPr lang="en-US"/>
              <a:t>3. A REGRESSION MODEL</a:t>
            </a:r>
          </a:p>
        </p:txBody>
      </p:sp>
    </p:spTree>
    <p:extLst>
      <p:ext uri="{BB962C8B-B14F-4D97-AF65-F5344CB8AC3E}">
        <p14:creationId xmlns:p14="http://schemas.microsoft.com/office/powerpoint/2010/main" val="4179200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sp>
        <p:nvSpPr>
          <p:cNvPr id="10" name="TextBox 11">
            <a:extLst>
              <a:ext uri="{FF2B5EF4-FFF2-40B4-BE49-F238E27FC236}">
                <a16:creationId xmlns:a16="http://schemas.microsoft.com/office/drawing/2014/main" id="{73D08B07-AC6E-C9DD-75C8-3B88813FC8FB}"/>
              </a:ext>
            </a:extLst>
          </p:cNvPr>
          <p:cNvSpPr txBox="1"/>
          <p:nvPr/>
        </p:nvSpPr>
        <p:spPr>
          <a:xfrm>
            <a:off x="1752600" y="2286933"/>
            <a:ext cx="6237514" cy="646331"/>
          </a:xfrm>
          <a:prstGeom prst="rect">
            <a:avLst/>
          </a:prstGeom>
          <a:noFill/>
        </p:spPr>
        <p:txBody>
          <a:bodyPr wrap="square" rtlCol="0">
            <a:spAutoFit/>
          </a:bodyPr>
          <a:lstStyle/>
          <a:p>
            <a:pPr algn="ctr"/>
            <a:r>
              <a:rPr lang="en-US" sz="3600" i="1">
                <a:solidFill>
                  <a:schemeClr val="accent2"/>
                </a:solidFill>
                <a:latin typeface="Mali SemiBold"/>
                <a:ea typeface="Mali SemiBold"/>
                <a:cs typeface="Mali SemiBold"/>
              </a:rPr>
              <a:t>3. A REGRESSION MODEL</a:t>
            </a:r>
            <a:endParaRPr lang="en-US" sz="3600" i="1">
              <a:solidFill>
                <a:schemeClr val="accent2"/>
              </a:solidFill>
              <a:latin typeface="Mali SemiBold"/>
              <a:ea typeface="Mali SemiBold"/>
              <a:cs typeface="Mali SemiBold"/>
              <a:sym typeface="Mali SemiBold"/>
            </a:endParaRP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Tree>
    <p:extLst>
      <p:ext uri="{BB962C8B-B14F-4D97-AF65-F5344CB8AC3E}">
        <p14:creationId xmlns:p14="http://schemas.microsoft.com/office/powerpoint/2010/main" val="209927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0"/>
                                        </p:tgtEl>
                                        <p:attrNameLst>
                                          <p:attrName>style.visibility</p:attrName>
                                        </p:attrNameLst>
                                      </p:cBhvr>
                                      <p:to>
                                        <p:strVal val="visible"/>
                                      </p:to>
                                    </p:set>
                                    <p:animEffect transition="in" filter="barn(outVertical)">
                                      <p:cBhvr>
                                        <p:cTn id="30" dur="500"/>
                                        <p:tgtEl>
                                          <p:spTgt spid="10"/>
                                        </p:tgtEl>
                                      </p:cBhvr>
                                    </p:animEffect>
                                  </p:childTnLst>
                                </p:cTn>
                              </p:par>
                              <p:par>
                                <p:cTn id="31" presetID="6" presetClass="emph" presetSubtype="0" repeatCount="indefinite" autoRev="1" fill="hold" nodeType="withEffect">
                                  <p:stCondLst>
                                    <p:cond delay="1200"/>
                                  </p:stCondLst>
                                  <p:childTnLst>
                                    <p:animScale>
                                      <p:cBhvr>
                                        <p:cTn id="32"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EDA9CE4-D323-4009-B322-C7DFC0F595EA}"/>
              </a:ext>
            </a:extLst>
          </p:cNvPr>
          <p:cNvSpPr/>
          <p:nvPr/>
        </p:nvSpPr>
        <p:spPr>
          <a:xfrm>
            <a:off x="2803090" y="719697"/>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Q1: January - March</a:t>
            </a:r>
          </a:p>
        </p:txBody>
      </p:sp>
      <p:sp>
        <p:nvSpPr>
          <p:cNvPr id="4" name="Rectangle: Rounded Corners 3">
            <a:extLst>
              <a:ext uri="{FF2B5EF4-FFF2-40B4-BE49-F238E27FC236}">
                <a16:creationId xmlns:a16="http://schemas.microsoft.com/office/drawing/2014/main" id="{CBF04D71-10EA-411F-9B49-087587909975}"/>
              </a:ext>
            </a:extLst>
          </p:cNvPr>
          <p:cNvSpPr/>
          <p:nvPr/>
        </p:nvSpPr>
        <p:spPr>
          <a:xfrm>
            <a:off x="2803089" y="1439018"/>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ysClr val="windowText" lastClr="000000"/>
                </a:solidFill>
              </a:rPr>
              <a:t>Q2: April - June </a:t>
            </a:r>
          </a:p>
        </p:txBody>
      </p:sp>
      <p:sp>
        <p:nvSpPr>
          <p:cNvPr id="5" name="Rectangle: Rounded Corners 4">
            <a:extLst>
              <a:ext uri="{FF2B5EF4-FFF2-40B4-BE49-F238E27FC236}">
                <a16:creationId xmlns:a16="http://schemas.microsoft.com/office/drawing/2014/main" id="{32A1BA4C-2B39-4144-B2B5-1E2DEAB6FEE0}"/>
              </a:ext>
            </a:extLst>
          </p:cNvPr>
          <p:cNvSpPr/>
          <p:nvPr/>
        </p:nvSpPr>
        <p:spPr>
          <a:xfrm>
            <a:off x="2800196" y="2132672"/>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Q3: July - September </a:t>
            </a:r>
          </a:p>
        </p:txBody>
      </p:sp>
      <p:cxnSp>
        <p:nvCxnSpPr>
          <p:cNvPr id="45" name="Connector: Elbow 8">
            <a:extLst>
              <a:ext uri="{FF2B5EF4-FFF2-40B4-BE49-F238E27FC236}">
                <a16:creationId xmlns:a16="http://schemas.microsoft.com/office/drawing/2014/main" id="{8431EC26-487D-4D81-BCFF-970EEFD38DB6}"/>
              </a:ext>
            </a:extLst>
          </p:cNvPr>
          <p:cNvCxnSpPr>
            <a:cxnSpLocks/>
            <a:stCxn id="3" idx="1"/>
            <a:endCxn id="2" idx="3"/>
          </p:cNvCxnSpPr>
          <p:nvPr/>
        </p:nvCxnSpPr>
        <p:spPr>
          <a:xfrm rot="10800000" flipV="1">
            <a:off x="2140898" y="904339"/>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Connector: Elbow 8">
            <a:extLst>
              <a:ext uri="{FF2B5EF4-FFF2-40B4-BE49-F238E27FC236}">
                <a16:creationId xmlns:a16="http://schemas.microsoft.com/office/drawing/2014/main" id="{4D467823-B927-4710-BD42-8C45BC91BD84}"/>
              </a:ext>
            </a:extLst>
          </p:cNvPr>
          <p:cNvCxnSpPr>
            <a:cxnSpLocks/>
            <a:stCxn id="4" idx="1"/>
            <a:endCxn id="2" idx="3"/>
          </p:cNvCxnSpPr>
          <p:nvPr/>
        </p:nvCxnSpPr>
        <p:spPr>
          <a:xfrm rot="10800000" flipV="1">
            <a:off x="2140899" y="1623659"/>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8">
            <a:extLst>
              <a:ext uri="{FF2B5EF4-FFF2-40B4-BE49-F238E27FC236}">
                <a16:creationId xmlns:a16="http://schemas.microsoft.com/office/drawing/2014/main" id="{511CE4DD-5C14-4BC9-9182-7302439D1A68}"/>
              </a:ext>
            </a:extLst>
          </p:cNvPr>
          <p:cNvCxnSpPr>
            <a:cxnSpLocks/>
            <a:stCxn id="5" idx="1"/>
            <a:endCxn id="2" idx="3"/>
          </p:cNvCxnSpPr>
          <p:nvPr/>
        </p:nvCxnSpPr>
        <p:spPr>
          <a:xfrm rot="10800000">
            <a:off x="2140898" y="2119210"/>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8">
            <a:extLst>
              <a:ext uri="{FF2B5EF4-FFF2-40B4-BE49-F238E27FC236}">
                <a16:creationId xmlns:a16="http://schemas.microsoft.com/office/drawing/2014/main" id="{BADD767A-D03E-4E7D-8160-873C9E313B46}"/>
              </a:ext>
            </a:extLst>
          </p:cNvPr>
          <p:cNvCxnSpPr>
            <a:cxnSpLocks/>
            <a:stCxn id="6" idx="1"/>
            <a:endCxn id="2" idx="3"/>
          </p:cNvCxnSpPr>
          <p:nvPr/>
        </p:nvCxnSpPr>
        <p:spPr>
          <a:xfrm rot="10800000">
            <a:off x="2140899" y="2119210"/>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58BA957-47DE-41B6-A5B4-501F708DB6F4}"/>
              </a:ext>
            </a:extLst>
          </p:cNvPr>
          <p:cNvSpPr/>
          <p:nvPr/>
        </p:nvSpPr>
        <p:spPr>
          <a:xfrm>
            <a:off x="4911803" y="53937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Number of colonies</a:t>
            </a:r>
          </a:p>
        </p:txBody>
      </p:sp>
      <p:sp>
        <p:nvSpPr>
          <p:cNvPr id="63" name="Rectangle: Rounded Corners 62">
            <a:extLst>
              <a:ext uri="{FF2B5EF4-FFF2-40B4-BE49-F238E27FC236}">
                <a16:creationId xmlns:a16="http://schemas.microsoft.com/office/drawing/2014/main" id="{45BCCE28-4CCB-4E73-AEBC-E169FF9F89BE}"/>
              </a:ext>
            </a:extLst>
          </p:cNvPr>
          <p:cNvSpPr/>
          <p:nvPr/>
        </p:nvSpPr>
        <p:spPr>
          <a:xfrm>
            <a:off x="4911803" y="936210"/>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Max number of colonies</a:t>
            </a:r>
          </a:p>
        </p:txBody>
      </p:sp>
      <p:sp>
        <p:nvSpPr>
          <p:cNvPr id="81" name="Rectangle: Rounded Corners 80">
            <a:extLst>
              <a:ext uri="{FF2B5EF4-FFF2-40B4-BE49-F238E27FC236}">
                <a16:creationId xmlns:a16="http://schemas.microsoft.com/office/drawing/2014/main" id="{B635525F-B32F-4EDC-9F5C-905C81D1025A}"/>
              </a:ext>
            </a:extLst>
          </p:cNvPr>
          <p:cNvSpPr/>
          <p:nvPr/>
        </p:nvSpPr>
        <p:spPr>
          <a:xfrm>
            <a:off x="4921532" y="13539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lost</a:t>
            </a:r>
          </a:p>
        </p:txBody>
      </p:sp>
      <p:sp>
        <p:nvSpPr>
          <p:cNvPr id="82" name="Rectangle: Rounded Corners 81">
            <a:extLst>
              <a:ext uri="{FF2B5EF4-FFF2-40B4-BE49-F238E27FC236}">
                <a16:creationId xmlns:a16="http://schemas.microsoft.com/office/drawing/2014/main" id="{2089ACCD-7D3D-4AC7-A363-164208E5882E}"/>
              </a:ext>
            </a:extLst>
          </p:cNvPr>
          <p:cNvSpPr/>
          <p:nvPr/>
        </p:nvSpPr>
        <p:spPr>
          <a:xfrm>
            <a:off x="4911802" y="1781558"/>
            <a:ext cx="1016035"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added</a:t>
            </a:r>
          </a:p>
        </p:txBody>
      </p:sp>
      <p:sp>
        <p:nvSpPr>
          <p:cNvPr id="84" name="Rectangle: Rounded Corners 83">
            <a:extLst>
              <a:ext uri="{FF2B5EF4-FFF2-40B4-BE49-F238E27FC236}">
                <a16:creationId xmlns:a16="http://schemas.microsoft.com/office/drawing/2014/main" id="{33827182-70E3-4133-B0B1-FD6E0334E7DF}"/>
              </a:ext>
            </a:extLst>
          </p:cNvPr>
          <p:cNvSpPr/>
          <p:nvPr/>
        </p:nvSpPr>
        <p:spPr>
          <a:xfrm>
            <a:off x="4911802" y="2199963"/>
            <a:ext cx="1052927"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Colony renovated</a:t>
            </a:r>
          </a:p>
        </p:txBody>
      </p:sp>
      <p:sp>
        <p:nvSpPr>
          <p:cNvPr id="85" name="Rectangle: Rounded Corners 84">
            <a:extLst>
              <a:ext uri="{FF2B5EF4-FFF2-40B4-BE49-F238E27FC236}">
                <a16:creationId xmlns:a16="http://schemas.microsoft.com/office/drawing/2014/main" id="{48C4F1FA-9B5F-4EC9-B7D1-ADFAF037693D}"/>
              </a:ext>
            </a:extLst>
          </p:cNvPr>
          <p:cNvSpPr/>
          <p:nvPr/>
        </p:nvSpPr>
        <p:spPr>
          <a:xfrm>
            <a:off x="4911803" y="2579818"/>
            <a:ext cx="1052926" cy="277448"/>
          </a:xfrm>
          <a:prstGeom prst="roundRect">
            <a:avLst>
              <a:gd name="adj" fmla="val 50000"/>
            </a:avLst>
          </a:prstGeom>
          <a:solidFill>
            <a:srgbClr val="FFA7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Stressors</a:t>
            </a:r>
          </a:p>
        </p:txBody>
      </p:sp>
      <p:sp>
        <p:nvSpPr>
          <p:cNvPr id="142" name="TextBox 141">
            <a:extLst>
              <a:ext uri="{FF2B5EF4-FFF2-40B4-BE49-F238E27FC236}">
                <a16:creationId xmlns:a16="http://schemas.microsoft.com/office/drawing/2014/main" id="{5D4D83D9-74C3-4AD5-BB56-7D1DF45B77FE}"/>
              </a:ext>
            </a:extLst>
          </p:cNvPr>
          <p:cNvSpPr txBox="1"/>
          <p:nvPr/>
        </p:nvSpPr>
        <p:spPr>
          <a:xfrm>
            <a:off x="5856036" y="541364"/>
            <a:ext cx="3175979" cy="230832"/>
          </a:xfrm>
          <a:prstGeom prst="rect">
            <a:avLst/>
          </a:prstGeom>
          <a:noFill/>
        </p:spPr>
        <p:txBody>
          <a:bodyPr wrap="square" rtlCol="0" anchor="ctr">
            <a:spAutoFit/>
          </a:bodyPr>
          <a:lstStyle/>
          <a:p>
            <a:r>
              <a:rPr lang="en-US" sz="900"/>
              <a:t> </a:t>
            </a:r>
          </a:p>
        </p:txBody>
      </p:sp>
      <p:sp>
        <p:nvSpPr>
          <p:cNvPr id="144" name="TextBox 143">
            <a:extLst>
              <a:ext uri="{FF2B5EF4-FFF2-40B4-BE49-F238E27FC236}">
                <a16:creationId xmlns:a16="http://schemas.microsoft.com/office/drawing/2014/main" id="{FC51EDEE-AD10-498D-AD40-67417B5D2123}"/>
              </a:ext>
            </a:extLst>
          </p:cNvPr>
          <p:cNvSpPr txBox="1"/>
          <p:nvPr/>
        </p:nvSpPr>
        <p:spPr>
          <a:xfrm>
            <a:off x="5964729" y="1374956"/>
            <a:ext cx="28335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en-US">
                <a:latin typeface="Calibri" panose="020F0502020204030204" pitchFamily="34" charset="0"/>
                <a:ea typeface="Open Sans" panose="020B0606030504020204" pitchFamily="34" charset="0"/>
                <a:cs typeface="Calibri" panose="020F0502020204030204" pitchFamily="34" charset="0"/>
              </a:rPr>
              <a:t>Percentage and absolute values of colony lost</a:t>
            </a:r>
          </a:p>
        </p:txBody>
      </p:sp>
      <p:cxnSp>
        <p:nvCxnSpPr>
          <p:cNvPr id="9" name="Connector: Elbow 8">
            <a:extLst>
              <a:ext uri="{FF2B5EF4-FFF2-40B4-BE49-F238E27FC236}">
                <a16:creationId xmlns:a16="http://schemas.microsoft.com/office/drawing/2014/main" id="{06B96736-EAFB-41D6-D98E-279F3EA699A9}"/>
              </a:ext>
            </a:extLst>
          </p:cNvPr>
          <p:cNvCxnSpPr>
            <a:cxnSpLocks/>
            <a:stCxn id="85" idx="1"/>
            <a:endCxn id="4" idx="3"/>
          </p:cNvCxnSpPr>
          <p:nvPr/>
        </p:nvCxnSpPr>
        <p:spPr>
          <a:xfrm rot="10800000">
            <a:off x="4572001" y="1623660"/>
            <a:ext cx="339803" cy="109488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55D09A18-0A58-423A-8BA8-4A608DAEF914}"/>
              </a:ext>
            </a:extLst>
          </p:cNvPr>
          <p:cNvSpPr/>
          <p:nvPr/>
        </p:nvSpPr>
        <p:spPr>
          <a:xfrm>
            <a:off x="2795215" y="2862560"/>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Q4: October - December</a:t>
            </a:r>
          </a:p>
        </p:txBody>
      </p:sp>
      <p:cxnSp>
        <p:nvCxnSpPr>
          <p:cNvPr id="58" name="Connector: Elbow 8">
            <a:extLst>
              <a:ext uri="{FF2B5EF4-FFF2-40B4-BE49-F238E27FC236}">
                <a16:creationId xmlns:a16="http://schemas.microsoft.com/office/drawing/2014/main" id="{1A30ECFD-479E-6919-A8D3-57F69600DA3D}"/>
              </a:ext>
            </a:extLst>
          </p:cNvPr>
          <p:cNvCxnSpPr>
            <a:cxnSpLocks/>
            <a:stCxn id="84" idx="1"/>
            <a:endCxn id="4" idx="3"/>
          </p:cNvCxnSpPr>
          <p:nvPr/>
        </p:nvCxnSpPr>
        <p:spPr>
          <a:xfrm rot="10800000">
            <a:off x="4572000" y="1623661"/>
            <a:ext cx="339802" cy="71502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Connector: Elbow 8">
            <a:extLst>
              <a:ext uri="{FF2B5EF4-FFF2-40B4-BE49-F238E27FC236}">
                <a16:creationId xmlns:a16="http://schemas.microsoft.com/office/drawing/2014/main" id="{42863230-2C6C-DB28-3A96-A201BC919EE5}"/>
              </a:ext>
            </a:extLst>
          </p:cNvPr>
          <p:cNvCxnSpPr>
            <a:cxnSpLocks/>
            <a:stCxn id="82" idx="1"/>
            <a:endCxn id="4" idx="3"/>
          </p:cNvCxnSpPr>
          <p:nvPr/>
        </p:nvCxnSpPr>
        <p:spPr>
          <a:xfrm rot="10800000">
            <a:off x="4572000" y="1623660"/>
            <a:ext cx="339802" cy="29662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Connector: Elbow 8">
            <a:extLst>
              <a:ext uri="{FF2B5EF4-FFF2-40B4-BE49-F238E27FC236}">
                <a16:creationId xmlns:a16="http://schemas.microsoft.com/office/drawing/2014/main" id="{5ADAD57C-29F6-DD0F-54D2-2E3D31BF8F0E}"/>
              </a:ext>
            </a:extLst>
          </p:cNvPr>
          <p:cNvCxnSpPr>
            <a:cxnSpLocks/>
            <a:stCxn id="81" idx="1"/>
            <a:endCxn id="4" idx="3"/>
          </p:cNvCxnSpPr>
          <p:nvPr/>
        </p:nvCxnSpPr>
        <p:spPr>
          <a:xfrm rot="10800000" flipV="1">
            <a:off x="4572000" y="1492656"/>
            <a:ext cx="349532" cy="131004"/>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8">
            <a:extLst>
              <a:ext uri="{FF2B5EF4-FFF2-40B4-BE49-F238E27FC236}">
                <a16:creationId xmlns:a16="http://schemas.microsoft.com/office/drawing/2014/main" id="{D4168AC6-B5E0-F1D2-AA48-C8364EFDB10A}"/>
              </a:ext>
            </a:extLst>
          </p:cNvPr>
          <p:cNvCxnSpPr>
            <a:cxnSpLocks/>
            <a:stCxn id="63" idx="1"/>
            <a:endCxn id="4" idx="3"/>
          </p:cNvCxnSpPr>
          <p:nvPr/>
        </p:nvCxnSpPr>
        <p:spPr>
          <a:xfrm rot="10800000" flipV="1">
            <a:off x="4572001" y="1074934"/>
            <a:ext cx="339803" cy="54872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8">
            <a:extLst>
              <a:ext uri="{FF2B5EF4-FFF2-40B4-BE49-F238E27FC236}">
                <a16:creationId xmlns:a16="http://schemas.microsoft.com/office/drawing/2014/main" id="{3FED7A97-B378-51D0-2249-282AE3B08A41}"/>
              </a:ext>
            </a:extLst>
          </p:cNvPr>
          <p:cNvCxnSpPr>
            <a:cxnSpLocks/>
            <a:stCxn id="62" idx="1"/>
            <a:endCxn id="4" idx="3"/>
          </p:cNvCxnSpPr>
          <p:nvPr/>
        </p:nvCxnSpPr>
        <p:spPr>
          <a:xfrm rot="10800000" flipV="1">
            <a:off x="4572001" y="678102"/>
            <a:ext cx="339803" cy="94555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8">
            <a:extLst>
              <a:ext uri="{FF2B5EF4-FFF2-40B4-BE49-F238E27FC236}">
                <a16:creationId xmlns:a16="http://schemas.microsoft.com/office/drawing/2014/main" id="{AEB4982C-05CF-D755-CD70-EA7D3BC03701}"/>
              </a:ext>
            </a:extLst>
          </p:cNvPr>
          <p:cNvCxnSpPr>
            <a:cxnSpLocks/>
            <a:stCxn id="14" idx="0"/>
            <a:endCxn id="85" idx="2"/>
          </p:cNvCxnSpPr>
          <p:nvPr/>
        </p:nvCxnSpPr>
        <p:spPr>
          <a:xfrm rot="5400000" flipH="1" flipV="1">
            <a:off x="4962483" y="2886914"/>
            <a:ext cx="505430" cy="44613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8">
            <a:extLst>
              <a:ext uri="{FF2B5EF4-FFF2-40B4-BE49-F238E27FC236}">
                <a16:creationId xmlns:a16="http://schemas.microsoft.com/office/drawing/2014/main" id="{BC7409C9-A2FF-C8C0-7323-914AC007D538}"/>
              </a:ext>
            </a:extLst>
          </p:cNvPr>
          <p:cNvCxnSpPr>
            <a:cxnSpLocks/>
            <a:stCxn id="16" idx="0"/>
            <a:endCxn id="85" idx="2"/>
          </p:cNvCxnSpPr>
          <p:nvPr/>
        </p:nvCxnSpPr>
        <p:spPr>
          <a:xfrm rot="16200000" flipV="1">
            <a:off x="5167464" y="3128069"/>
            <a:ext cx="872137" cy="330531"/>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8">
            <a:extLst>
              <a:ext uri="{FF2B5EF4-FFF2-40B4-BE49-F238E27FC236}">
                <a16:creationId xmlns:a16="http://schemas.microsoft.com/office/drawing/2014/main" id="{80C7D2DA-1AE9-ACEA-1FC4-5C48196C87B3}"/>
              </a:ext>
            </a:extLst>
          </p:cNvPr>
          <p:cNvCxnSpPr>
            <a:cxnSpLocks/>
            <a:stCxn id="15" idx="0"/>
            <a:endCxn id="85" idx="2"/>
          </p:cNvCxnSpPr>
          <p:nvPr/>
        </p:nvCxnSpPr>
        <p:spPr>
          <a:xfrm rot="16200000" flipV="1">
            <a:off x="5634092" y="2661441"/>
            <a:ext cx="507151" cy="89880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8">
            <a:extLst>
              <a:ext uri="{FF2B5EF4-FFF2-40B4-BE49-F238E27FC236}">
                <a16:creationId xmlns:a16="http://schemas.microsoft.com/office/drawing/2014/main" id="{4AD8F807-B7CB-FAF5-18B0-A6C0757D18C3}"/>
              </a:ext>
            </a:extLst>
          </p:cNvPr>
          <p:cNvSpPr/>
          <p:nvPr/>
        </p:nvSpPr>
        <p:spPr>
          <a:xfrm>
            <a:off x="718134" y="2529312"/>
            <a:ext cx="627182" cy="586859"/>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9">
            <a:extLst>
              <a:ext uri="{FF2B5EF4-FFF2-40B4-BE49-F238E27FC236}">
                <a16:creationId xmlns:a16="http://schemas.microsoft.com/office/drawing/2014/main" id="{5EB7339C-AEDB-0940-F9C6-81AA347E6B8F}"/>
              </a:ext>
            </a:extLst>
          </p:cNvPr>
          <p:cNvSpPr/>
          <p:nvPr/>
        </p:nvSpPr>
        <p:spPr>
          <a:xfrm>
            <a:off x="732371" y="2003516"/>
            <a:ext cx="914319" cy="870793"/>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10">
            <a:extLst>
              <a:ext uri="{FF2B5EF4-FFF2-40B4-BE49-F238E27FC236}">
                <a16:creationId xmlns:a16="http://schemas.microsoft.com/office/drawing/2014/main" id="{5BB75F76-2714-2268-7C4A-B35CE61E2420}"/>
              </a:ext>
            </a:extLst>
          </p:cNvPr>
          <p:cNvSpPr/>
          <p:nvPr/>
        </p:nvSpPr>
        <p:spPr>
          <a:xfrm>
            <a:off x="788835" y="1804072"/>
            <a:ext cx="1058044" cy="854186"/>
          </a:xfrm>
          <a:prstGeom prst="ellipse">
            <a:avLst/>
          </a:prstGeom>
          <a:solidFill>
            <a:srgbClr val="FFF1D0">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Rectangle: Rounded Corners 1">
            <a:extLst>
              <a:ext uri="{FF2B5EF4-FFF2-40B4-BE49-F238E27FC236}">
                <a16:creationId xmlns:a16="http://schemas.microsoft.com/office/drawing/2014/main" id="{FF3F4D90-B55D-4C63-8573-FBDFC1B566F6}"/>
              </a:ext>
            </a:extLst>
          </p:cNvPr>
          <p:cNvSpPr/>
          <p:nvPr/>
        </p:nvSpPr>
        <p:spPr>
          <a:xfrm>
            <a:off x="969008" y="1731443"/>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YEAR</a:t>
            </a:r>
          </a:p>
          <a:p>
            <a:pPr algn="ctr"/>
            <a:r>
              <a:rPr lang="en-US" sz="1100" b="1">
                <a:solidFill>
                  <a:srgbClr val="000000"/>
                </a:solidFill>
                <a:ea typeface="Open Sans Light"/>
                <a:cs typeface="Open Sans Light"/>
              </a:rPr>
              <a:t>from 2015 to 2022</a:t>
            </a:r>
          </a:p>
        </p:txBody>
      </p:sp>
      <p:sp>
        <p:nvSpPr>
          <p:cNvPr id="8" name="Rectangle: Rounded Corners 81">
            <a:extLst>
              <a:ext uri="{FF2B5EF4-FFF2-40B4-BE49-F238E27FC236}">
                <a16:creationId xmlns:a16="http://schemas.microsoft.com/office/drawing/2014/main" id="{BE744C20-581A-FC62-877A-0568F7F4A896}"/>
              </a:ext>
            </a:extLst>
          </p:cNvPr>
          <p:cNvSpPr/>
          <p:nvPr/>
        </p:nvSpPr>
        <p:spPr>
          <a:xfrm>
            <a:off x="6759556" y="366422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Varroa mites</a:t>
            </a:r>
          </a:p>
        </p:txBody>
      </p:sp>
      <p:sp>
        <p:nvSpPr>
          <p:cNvPr id="14" name="Rectangle: Rounded Corners 81">
            <a:extLst>
              <a:ext uri="{FF2B5EF4-FFF2-40B4-BE49-F238E27FC236}">
                <a16:creationId xmlns:a16="http://schemas.microsoft.com/office/drawing/2014/main" id="{40F1971C-0C1B-05F7-B4E5-237E6C7835C1}"/>
              </a:ext>
            </a:extLst>
          </p:cNvPr>
          <p:cNvSpPr/>
          <p:nvPr/>
        </p:nvSpPr>
        <p:spPr>
          <a:xfrm>
            <a:off x="4447509" y="3362696"/>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Diseases</a:t>
            </a:r>
          </a:p>
        </p:txBody>
      </p:sp>
      <p:sp>
        <p:nvSpPr>
          <p:cNvPr id="15" name="Rectangle: Rounded Corners 81">
            <a:extLst>
              <a:ext uri="{FF2B5EF4-FFF2-40B4-BE49-F238E27FC236}">
                <a16:creationId xmlns:a16="http://schemas.microsoft.com/office/drawing/2014/main" id="{7E9EA618-3A8D-8395-7064-74E6873ACDF2}"/>
              </a:ext>
            </a:extLst>
          </p:cNvPr>
          <p:cNvSpPr/>
          <p:nvPr/>
        </p:nvSpPr>
        <p:spPr>
          <a:xfrm>
            <a:off x="5792446" y="3364417"/>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Pesticides</a:t>
            </a:r>
          </a:p>
        </p:txBody>
      </p:sp>
      <p:sp>
        <p:nvSpPr>
          <p:cNvPr id="16" name="Rectangle: Rounded Corners 81">
            <a:extLst>
              <a:ext uri="{FF2B5EF4-FFF2-40B4-BE49-F238E27FC236}">
                <a16:creationId xmlns:a16="http://schemas.microsoft.com/office/drawing/2014/main" id="{5B636D0C-3000-FBC6-8CDC-A4B0AD01E8AD}"/>
              </a:ext>
            </a:extLst>
          </p:cNvPr>
          <p:cNvSpPr/>
          <p:nvPr/>
        </p:nvSpPr>
        <p:spPr>
          <a:xfrm>
            <a:off x="5224175" y="3729403"/>
            <a:ext cx="1089243" cy="277448"/>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Other</a:t>
            </a:r>
          </a:p>
        </p:txBody>
      </p:sp>
      <p:sp>
        <p:nvSpPr>
          <p:cNvPr id="24" name="CasellaDiTesto 23">
            <a:extLst>
              <a:ext uri="{FF2B5EF4-FFF2-40B4-BE49-F238E27FC236}">
                <a16:creationId xmlns:a16="http://schemas.microsoft.com/office/drawing/2014/main" id="{2ED224C6-B968-79BE-5323-4C25A7560E09}"/>
              </a:ext>
            </a:extLst>
          </p:cNvPr>
          <p:cNvSpPr txBox="1"/>
          <p:nvPr/>
        </p:nvSpPr>
        <p:spPr>
          <a:xfrm>
            <a:off x="5927837" y="549206"/>
            <a:ext cx="3175980" cy="246221"/>
          </a:xfrm>
          <a:prstGeom prst="rect">
            <a:avLst/>
          </a:prstGeom>
          <a:noFill/>
        </p:spPr>
        <p:txBody>
          <a:bodyPr wrap="square" rtlCol="0">
            <a:spAutoFit/>
          </a:bodyPr>
          <a:lstStyle/>
          <a:p>
            <a:r>
              <a:rPr lang="it-IT" sz="1000" err="1">
                <a:latin typeface="Calibri" panose="020F0502020204030204" pitchFamily="34" charset="0"/>
                <a:ea typeface="Open Sans" panose="020B0606030504020204" pitchFamily="34" charset="0"/>
                <a:cs typeface="Calibri" panose="020F0502020204030204" pitchFamily="34" charset="0"/>
              </a:rPr>
              <a:t>Number</a:t>
            </a:r>
            <a:r>
              <a:rPr lang="it-IT" sz="1000">
                <a:latin typeface="Calibri" panose="020F0502020204030204" pitchFamily="34" charset="0"/>
                <a:ea typeface="Open Sans" panose="020B0606030504020204" pitchFamily="34" charset="0"/>
                <a:cs typeface="Calibri" panose="020F0502020204030204" pitchFamily="34" charset="0"/>
              </a:rPr>
              <a:t> of </a:t>
            </a:r>
            <a:r>
              <a:rPr lang="it-IT" sz="1000" err="1">
                <a:latin typeface="Calibri" panose="020F0502020204030204" pitchFamily="34" charset="0"/>
                <a:ea typeface="Open Sans" panose="020B0606030504020204" pitchFamily="34" charset="0"/>
                <a:cs typeface="Calibri" panose="020F0502020204030204" pitchFamily="34" charset="0"/>
              </a:rPr>
              <a:t>colonies</a:t>
            </a:r>
            <a:r>
              <a:rPr lang="it-IT" sz="1000">
                <a:latin typeface="Calibri" panose="020F0502020204030204" pitchFamily="34" charset="0"/>
                <a:ea typeface="Open Sans" panose="020B0606030504020204" pitchFamily="34" charset="0"/>
                <a:cs typeface="Calibri" panose="020F0502020204030204" pitchFamily="34" charset="0"/>
              </a:rPr>
              <a:t> </a:t>
            </a:r>
            <a:r>
              <a:rPr lang="it-IT" sz="1000" err="1">
                <a:latin typeface="Calibri" panose="020F0502020204030204" pitchFamily="34" charset="0"/>
                <a:ea typeface="Open Sans" panose="020B0606030504020204" pitchFamily="34" charset="0"/>
                <a:cs typeface="Calibri" panose="020F0502020204030204" pitchFamily="34" charset="0"/>
              </a:rPr>
              <a:t>at</a:t>
            </a:r>
            <a:r>
              <a:rPr lang="it-IT" sz="1000">
                <a:latin typeface="Calibri" panose="020F0502020204030204" pitchFamily="34" charset="0"/>
                <a:ea typeface="Open Sans" panose="020B0606030504020204" pitchFamily="34" charset="0"/>
                <a:cs typeface="Calibri" panose="020F0502020204030204" pitchFamily="34" charset="0"/>
              </a:rPr>
              <a:t> the </a:t>
            </a:r>
            <a:r>
              <a:rPr lang="it-IT" sz="1000" err="1">
                <a:latin typeface="Calibri" panose="020F0502020204030204" pitchFamily="34" charset="0"/>
                <a:ea typeface="Open Sans" panose="020B0606030504020204" pitchFamily="34" charset="0"/>
                <a:cs typeface="Calibri" panose="020F0502020204030204" pitchFamily="34" charset="0"/>
              </a:rPr>
              <a:t>beginning</a:t>
            </a:r>
            <a:r>
              <a:rPr lang="it-IT" sz="1000">
                <a:latin typeface="Calibri" panose="020F0502020204030204" pitchFamily="34" charset="0"/>
                <a:ea typeface="Open Sans" panose="020B0606030504020204" pitchFamily="34" charset="0"/>
                <a:cs typeface="Calibri" panose="020F0502020204030204" pitchFamily="34" charset="0"/>
              </a:rPr>
              <a:t> of the quarter</a:t>
            </a:r>
          </a:p>
        </p:txBody>
      </p:sp>
      <p:sp>
        <p:nvSpPr>
          <p:cNvPr id="17" name="CasellaDiTesto 16">
            <a:extLst>
              <a:ext uri="{FF2B5EF4-FFF2-40B4-BE49-F238E27FC236}">
                <a16:creationId xmlns:a16="http://schemas.microsoft.com/office/drawing/2014/main" id="{93A81C58-C1DA-7473-DDB6-25D1750CFBC3}"/>
              </a:ext>
            </a:extLst>
          </p:cNvPr>
          <p:cNvSpPr txBox="1"/>
          <p:nvPr/>
        </p:nvSpPr>
        <p:spPr>
          <a:xfrm>
            <a:off x="5927837" y="885587"/>
            <a:ext cx="2568273" cy="400110"/>
          </a:xfrm>
          <a:prstGeom prst="rect">
            <a:avLst/>
          </a:prstGeom>
          <a:noFill/>
        </p:spPr>
        <p:txBody>
          <a:bodyPr wrap="square" rtlCol="0">
            <a:spAutoFit/>
          </a:bodyPr>
          <a:lstStyle>
            <a:defPPr marR="0" lvl="0" algn="l" rtl="0">
              <a:lnSpc>
                <a:spcPct val="100000"/>
              </a:lnSpc>
              <a:spcBef>
                <a:spcPts val="0"/>
              </a:spcBef>
              <a:spcAft>
                <a:spcPts val="0"/>
              </a:spcAft>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plus </a:t>
            </a:r>
            <a:r>
              <a:rPr lang="it-IT" err="1">
                <a:latin typeface="Calibri" panose="020F0502020204030204" pitchFamily="34" charset="0"/>
                <a:ea typeface="Open Sans" panose="020B0606030504020204" pitchFamily="34" charset="0"/>
                <a:cs typeface="Calibri" panose="020F0502020204030204" pitchFamily="34" charset="0"/>
              </a:rPr>
              <a:t>all</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moved</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into</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state </a:t>
            </a:r>
            <a:r>
              <a:rPr lang="it-IT" err="1">
                <a:latin typeface="Calibri" panose="020F0502020204030204" pitchFamily="34" charset="0"/>
                <a:ea typeface="Open Sans" panose="020B0606030504020204" pitchFamily="34" charset="0"/>
                <a:cs typeface="Calibri" panose="020F0502020204030204" pitchFamily="34" charset="0"/>
              </a:rPr>
              <a:t>during</a:t>
            </a:r>
            <a:r>
              <a:rPr lang="it-IT">
                <a:latin typeface="Calibri" panose="020F0502020204030204" pitchFamily="34" charset="0"/>
                <a:ea typeface="Open Sans" panose="020B0606030504020204" pitchFamily="34" charset="0"/>
                <a:cs typeface="Calibri" panose="020F0502020204030204" pitchFamily="34" charset="0"/>
              </a:rPr>
              <a:t> the quarter</a:t>
            </a:r>
          </a:p>
        </p:txBody>
      </p:sp>
      <p:sp>
        <p:nvSpPr>
          <p:cNvPr id="23" name="CasellaDiTesto 22">
            <a:extLst>
              <a:ext uri="{FF2B5EF4-FFF2-40B4-BE49-F238E27FC236}">
                <a16:creationId xmlns:a16="http://schemas.microsoft.com/office/drawing/2014/main" id="{F257F6A5-5AE8-09FF-D784-F3E0039ED2B2}"/>
              </a:ext>
            </a:extLst>
          </p:cNvPr>
          <p:cNvSpPr txBox="1"/>
          <p:nvPr/>
        </p:nvSpPr>
        <p:spPr>
          <a:xfrm>
            <a:off x="5964729" y="1794062"/>
            <a:ext cx="2771029" cy="246221"/>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Colony</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was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either</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created</a:t>
            </a:r>
            <a:r>
              <a:rPr lang="it-IT">
                <a:latin typeface="Calibri" panose="020F0502020204030204" pitchFamily="34" charset="0"/>
                <a:ea typeface="Open Sans" panose="020B0606030504020204" pitchFamily="34" charset="0"/>
                <a:cs typeface="Calibri" panose="020F0502020204030204" pitchFamily="34" charset="0"/>
              </a:rPr>
              <a:t> or </a:t>
            </a:r>
            <a:r>
              <a:rPr lang="it-IT" err="1">
                <a:latin typeface="Calibri" panose="020F0502020204030204" pitchFamily="34" charset="0"/>
                <a:ea typeface="Open Sans" panose="020B0606030504020204" pitchFamily="34" charset="0"/>
                <a:cs typeface="Calibri" panose="020F0502020204030204" pitchFamily="34" charset="0"/>
              </a:rPr>
              <a:t>purchased</a:t>
            </a:r>
            <a:r>
              <a:rPr lang="it-IT">
                <a:latin typeface="Calibri" panose="020F0502020204030204" pitchFamily="34" charset="0"/>
                <a:ea typeface="Open Sans" panose="020B0606030504020204" pitchFamily="34" charset="0"/>
                <a:cs typeface="Calibri" panose="020F0502020204030204" pitchFamily="34" charset="0"/>
              </a:rPr>
              <a:t> </a:t>
            </a:r>
          </a:p>
        </p:txBody>
      </p:sp>
      <p:sp>
        <p:nvSpPr>
          <p:cNvPr id="32" name="CasellaDiTesto 31">
            <a:extLst>
              <a:ext uri="{FF2B5EF4-FFF2-40B4-BE49-F238E27FC236}">
                <a16:creationId xmlns:a16="http://schemas.microsoft.com/office/drawing/2014/main" id="{A886C8CB-F97B-D0FE-CAF2-E0ADA037C598}"/>
              </a:ext>
            </a:extLst>
          </p:cNvPr>
          <p:cNvSpPr txBox="1"/>
          <p:nvPr/>
        </p:nvSpPr>
        <p:spPr>
          <a:xfrm>
            <a:off x="5986665" y="2168494"/>
            <a:ext cx="3012363" cy="400110"/>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Number</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surviving</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that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were</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renewed</a:t>
            </a:r>
            <a:r>
              <a:rPr lang="it-IT">
                <a:latin typeface="Calibri" panose="020F0502020204030204" pitchFamily="34" charset="0"/>
                <a:ea typeface="Open Sans" panose="020B0606030504020204" pitchFamily="34" charset="0"/>
                <a:cs typeface="Calibri" panose="020F0502020204030204" pitchFamily="34" charset="0"/>
              </a:rPr>
              <a:t> </a:t>
            </a:r>
          </a:p>
          <a:p>
            <a:endParaRPr lang="it-IT">
              <a:latin typeface="Calibri" panose="020F0502020204030204" pitchFamily="34" charset="0"/>
              <a:ea typeface="Open Sans" panose="020B0606030504020204" pitchFamily="34" charset="0"/>
              <a:cs typeface="Calibri" panose="020F0502020204030204" pitchFamily="34" charset="0"/>
            </a:endParaRPr>
          </a:p>
        </p:txBody>
      </p:sp>
      <p:sp>
        <p:nvSpPr>
          <p:cNvPr id="34" name="CasellaDiTesto 33">
            <a:extLst>
              <a:ext uri="{FF2B5EF4-FFF2-40B4-BE49-F238E27FC236}">
                <a16:creationId xmlns:a16="http://schemas.microsoft.com/office/drawing/2014/main" id="{0A3A2D35-C254-D6C2-8B1B-A0417937560F}"/>
              </a:ext>
            </a:extLst>
          </p:cNvPr>
          <p:cNvSpPr txBox="1"/>
          <p:nvPr/>
        </p:nvSpPr>
        <p:spPr>
          <a:xfrm>
            <a:off x="6003572" y="2501956"/>
            <a:ext cx="3012363" cy="553998"/>
          </a:xfrm>
          <a:prstGeom prst="rect">
            <a:avLst/>
          </a:prstGeom>
          <a:noFill/>
        </p:spPr>
        <p:txBody>
          <a:bodyPr wrap="square" rtlCol="0">
            <a:spAutoFit/>
          </a:bodyPr>
          <a:lstStyle>
            <a:defPPr marR="0" lvl="0" algn="l" rtl="0">
              <a:lnSpc>
                <a:spcPct val="100000"/>
              </a:lnSpc>
              <a:spcBef>
                <a:spcPts val="0"/>
              </a:spcBef>
              <a:spcAft>
                <a:spcPts val="0"/>
              </a:spcAft>
              <a:defRPr/>
            </a:defPPr>
            <a:lvl1pPr>
              <a:defRPr sz="1000"/>
            </a:lvl1pPr>
          </a:lstStyle>
          <a:p>
            <a:r>
              <a:rPr lang="it-IT" err="1">
                <a:latin typeface="Calibri" panose="020F0502020204030204" pitchFamily="34" charset="0"/>
                <a:ea typeface="Open Sans" panose="020B0606030504020204" pitchFamily="34" charset="0"/>
                <a:cs typeface="Calibri" panose="020F0502020204030204" pitchFamily="34" charset="0"/>
              </a:rPr>
              <a:t>Percentage</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colonies</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affected</a:t>
            </a:r>
            <a:r>
              <a:rPr lang="it-IT">
                <a:latin typeface="Calibri" panose="020F0502020204030204" pitchFamily="34" charset="0"/>
                <a:ea typeface="Open Sans" panose="020B0606030504020204" pitchFamily="34" charset="0"/>
                <a:cs typeface="Calibri" panose="020F0502020204030204" pitchFamily="34" charset="0"/>
              </a:rPr>
              <a:t> by </a:t>
            </a:r>
            <a:r>
              <a:rPr lang="it-IT" err="1">
                <a:latin typeface="Calibri" panose="020F0502020204030204" pitchFamily="34" charset="0"/>
                <a:ea typeface="Open Sans" panose="020B0606030504020204" pitchFamily="34" charset="0"/>
                <a:cs typeface="Calibri" panose="020F0502020204030204" pitchFamily="34" charset="0"/>
              </a:rPr>
              <a:t>different</a:t>
            </a:r>
            <a:r>
              <a:rPr lang="it-IT">
                <a:latin typeface="Calibri" panose="020F0502020204030204" pitchFamily="34" charset="0"/>
                <a:ea typeface="Open Sans" panose="020B0606030504020204" pitchFamily="34" charset="0"/>
                <a:cs typeface="Calibri" panose="020F0502020204030204" pitchFamily="34" charset="0"/>
              </a:rPr>
              <a:t> </a:t>
            </a:r>
            <a:r>
              <a:rPr lang="it-IT" err="1">
                <a:latin typeface="Calibri" panose="020F0502020204030204" pitchFamily="34" charset="0"/>
                <a:ea typeface="Open Sans" panose="020B0606030504020204" pitchFamily="34" charset="0"/>
                <a:cs typeface="Calibri" panose="020F0502020204030204" pitchFamily="34" charset="0"/>
              </a:rPr>
              <a:t>types</a:t>
            </a:r>
            <a:r>
              <a:rPr lang="it-IT">
                <a:latin typeface="Calibri" panose="020F0502020204030204" pitchFamily="34" charset="0"/>
                <a:ea typeface="Open Sans" panose="020B0606030504020204" pitchFamily="34" charset="0"/>
                <a:cs typeface="Calibri" panose="020F0502020204030204" pitchFamily="34" charset="0"/>
              </a:rPr>
              <a:t> of </a:t>
            </a:r>
            <a:r>
              <a:rPr lang="it-IT" err="1">
                <a:latin typeface="Calibri" panose="020F0502020204030204" pitchFamily="34" charset="0"/>
                <a:ea typeface="Open Sans" panose="020B0606030504020204" pitchFamily="34" charset="0"/>
                <a:cs typeface="Calibri" panose="020F0502020204030204" pitchFamily="34" charset="0"/>
              </a:rPr>
              <a:t>stressors</a:t>
            </a:r>
            <a:r>
              <a:rPr lang="it-IT">
                <a:latin typeface="Calibri" panose="020F0502020204030204" pitchFamily="34" charset="0"/>
                <a:ea typeface="Open Sans" panose="020B0606030504020204" pitchFamily="34" charset="0"/>
                <a:cs typeface="Calibri" panose="020F0502020204030204" pitchFamily="34" charset="0"/>
              </a:rPr>
              <a:t> (1 feature </a:t>
            </a:r>
            <a:r>
              <a:rPr lang="it-IT" err="1">
                <a:latin typeface="Calibri" panose="020F0502020204030204" pitchFamily="34" charset="0"/>
                <a:ea typeface="Open Sans" panose="020B0606030504020204" pitchFamily="34" charset="0"/>
                <a:cs typeface="Calibri" panose="020F0502020204030204" pitchFamily="34" charset="0"/>
              </a:rPr>
              <a:t>each</a:t>
            </a:r>
            <a:r>
              <a:rPr lang="it-IT">
                <a:latin typeface="Calibri" panose="020F0502020204030204" pitchFamily="34" charset="0"/>
                <a:ea typeface="Open Sans" panose="020B0606030504020204" pitchFamily="34" charset="0"/>
                <a:cs typeface="Calibri" panose="020F0502020204030204" pitchFamily="34" charset="0"/>
              </a:rPr>
              <a:t>)</a:t>
            </a:r>
          </a:p>
          <a:p>
            <a:endParaRPr lang="it-IT">
              <a:latin typeface="Calibri" panose="020F0502020204030204" pitchFamily="34" charset="0"/>
              <a:ea typeface="Open Sans" panose="020B0606030504020204" pitchFamily="34" charset="0"/>
              <a:cs typeface="Calibri" panose="020F0502020204030204" pitchFamily="34" charset="0"/>
            </a:endParaRPr>
          </a:p>
        </p:txBody>
      </p:sp>
      <p:cxnSp>
        <p:nvCxnSpPr>
          <p:cNvPr id="46" name="Connector: Elbow 8">
            <a:extLst>
              <a:ext uri="{FF2B5EF4-FFF2-40B4-BE49-F238E27FC236}">
                <a16:creationId xmlns:a16="http://schemas.microsoft.com/office/drawing/2014/main" id="{EFC0ABA5-6A0F-D337-7A5D-70AEA11650EF}"/>
              </a:ext>
            </a:extLst>
          </p:cNvPr>
          <p:cNvCxnSpPr>
            <a:cxnSpLocks/>
            <a:stCxn id="8" idx="0"/>
            <a:endCxn id="85" idx="2"/>
          </p:cNvCxnSpPr>
          <p:nvPr/>
        </p:nvCxnSpPr>
        <p:spPr>
          <a:xfrm rot="16200000" flipV="1">
            <a:off x="5967744" y="2327789"/>
            <a:ext cx="806957" cy="1865912"/>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ttangolo 56">
            <a:extLst>
              <a:ext uri="{FF2B5EF4-FFF2-40B4-BE49-F238E27FC236}">
                <a16:creationId xmlns:a16="http://schemas.microsoft.com/office/drawing/2014/main" id="{3CCC72DC-30BE-CB72-9E60-92C04CB1E61B}"/>
              </a:ext>
            </a:extLst>
          </p:cNvPr>
          <p:cNvSpPr/>
          <p:nvPr/>
        </p:nvSpPr>
        <p:spPr>
          <a:xfrm>
            <a:off x="0" y="4731026"/>
            <a:ext cx="1391865" cy="41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7">
            <a:extLst>
              <a:ext uri="{FF2B5EF4-FFF2-40B4-BE49-F238E27FC236}">
                <a16:creationId xmlns:a16="http://schemas.microsoft.com/office/drawing/2014/main" id="{1B5E53F1-E488-F295-842A-0B5A009AE239}"/>
              </a:ext>
            </a:extLst>
          </p:cNvPr>
          <p:cNvPicPr>
            <a:picLocks noChangeAspect="1"/>
          </p:cNvPicPr>
          <p:nvPr/>
        </p:nvPicPr>
        <p:blipFill>
          <a:blip r:embed="rId3"/>
          <a:stretch>
            <a:fillRect/>
          </a:stretch>
        </p:blipFill>
        <p:spPr>
          <a:xfrm>
            <a:off x="183984" y="3231844"/>
            <a:ext cx="2735446" cy="1789625"/>
          </a:xfrm>
          <a:prstGeom prst="rect">
            <a:avLst/>
          </a:prstGeom>
        </p:spPr>
      </p:pic>
      <p:sp>
        <p:nvSpPr>
          <p:cNvPr id="28" name="Triangolo 27">
            <a:extLst>
              <a:ext uri="{FF2B5EF4-FFF2-40B4-BE49-F238E27FC236}">
                <a16:creationId xmlns:a16="http://schemas.microsoft.com/office/drawing/2014/main" id="{2A367102-7700-9CDB-BBD3-9EFF1FCC9FD4}"/>
              </a:ext>
            </a:extLst>
          </p:cNvPr>
          <p:cNvSpPr/>
          <p:nvPr/>
        </p:nvSpPr>
        <p:spPr>
          <a:xfrm rot="11941284">
            <a:off x="682411" y="3028987"/>
            <a:ext cx="212848" cy="617405"/>
          </a:xfrm>
          <a:prstGeom prst="triangle">
            <a:avLst>
              <a:gd name="adj" fmla="val 57200"/>
            </a:avLst>
          </a:prstGeom>
          <a:solidFill>
            <a:srgbClr val="FFF1D0">
              <a:alpha val="66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68" name="CasellaDiTesto 67">
            <a:extLst>
              <a:ext uri="{FF2B5EF4-FFF2-40B4-BE49-F238E27FC236}">
                <a16:creationId xmlns:a16="http://schemas.microsoft.com/office/drawing/2014/main" id="{CC0BE9A8-7DB7-839D-A756-4043508C6AE4}"/>
              </a:ext>
            </a:extLst>
          </p:cNvPr>
          <p:cNvSpPr txBox="1"/>
          <p:nvPr/>
        </p:nvSpPr>
        <p:spPr>
          <a:xfrm>
            <a:off x="342621" y="1278031"/>
            <a:ext cx="2005389" cy="307777"/>
          </a:xfrm>
          <a:prstGeom prst="rect">
            <a:avLst/>
          </a:prstGeom>
          <a:noFill/>
        </p:spPr>
        <p:txBody>
          <a:bodyPr wrap="square" rtlCol="0">
            <a:spAutoFit/>
          </a:bodyPr>
          <a:lstStyle/>
          <a:p>
            <a:r>
              <a:rPr lang="it-IT">
                <a:latin typeface="Calibri" panose="020F0502020204030204" pitchFamily="34" charset="0"/>
                <a:ea typeface="Open Sans" panose="020B0606030504020204" pitchFamily="34" charset="0"/>
                <a:cs typeface="Calibri" panose="020F0502020204030204" pitchFamily="34" charset="0"/>
              </a:rPr>
              <a:t>For </a:t>
            </a:r>
            <a:r>
              <a:rPr lang="en-GB">
                <a:latin typeface="Calibri" panose="020F0502020204030204" pitchFamily="34" charset="0"/>
                <a:ea typeface="Open Sans" panose="020B0606030504020204" pitchFamily="34" charset="0"/>
                <a:cs typeface="Calibri" panose="020F0502020204030204" pitchFamily="34" charset="0"/>
              </a:rPr>
              <a:t>each</a:t>
            </a:r>
            <a:r>
              <a:rPr lang="it-IT">
                <a:latin typeface="Calibri" panose="020F0502020204030204" pitchFamily="34" charset="0"/>
                <a:ea typeface="Open Sans" panose="020B0606030504020204" pitchFamily="34" charset="0"/>
                <a:cs typeface="Calibri" panose="020F0502020204030204" pitchFamily="34" charset="0"/>
              </a:rPr>
              <a:t> state in US:</a:t>
            </a:r>
          </a:p>
        </p:txBody>
      </p:sp>
      <p:sp>
        <p:nvSpPr>
          <p:cNvPr id="70" name="CasellaDiTesto 69">
            <a:extLst>
              <a:ext uri="{FF2B5EF4-FFF2-40B4-BE49-F238E27FC236}">
                <a16:creationId xmlns:a16="http://schemas.microsoft.com/office/drawing/2014/main" id="{8390FCA4-952A-F681-08B2-2782485B5158}"/>
              </a:ext>
            </a:extLst>
          </p:cNvPr>
          <p:cNvSpPr txBox="1"/>
          <p:nvPr/>
        </p:nvSpPr>
        <p:spPr>
          <a:xfrm>
            <a:off x="255208" y="91731"/>
            <a:ext cx="3346733" cy="553998"/>
          </a:xfrm>
          <a:prstGeom prst="rect">
            <a:avLst/>
          </a:prstGeom>
          <a:noFill/>
        </p:spPr>
        <p:txBody>
          <a:bodyPr wrap="square" rtlCol="0">
            <a:spAutoFit/>
          </a:bodyPr>
          <a:lstStyle/>
          <a:p>
            <a:r>
              <a:rPr lang="en-AU" sz="3000">
                <a:solidFill>
                  <a:srgbClr val="FFC000"/>
                </a:solidFill>
                <a:latin typeface="Calibri" panose="020F0502020204030204" pitchFamily="34" charset="0"/>
                <a:cs typeface="Calibri" panose="020F0502020204030204" pitchFamily="34" charset="0"/>
              </a:rPr>
              <a:t>Dataset </a:t>
            </a:r>
            <a:r>
              <a:rPr lang="en-AU" sz="3000">
                <a:solidFill>
                  <a:srgbClr val="FFC000"/>
                </a:solidFill>
                <a:latin typeface="Calibri" panose="020F0502020204030204" pitchFamily="34" charset="0"/>
                <a:cs typeface="Calibri" panose="020F0502020204030204" pitchFamily="34" charset="0"/>
                <a:sym typeface="Mali SemiBold"/>
              </a:rPr>
              <a:t>Description</a:t>
            </a:r>
          </a:p>
        </p:txBody>
      </p:sp>
      <p:sp>
        <p:nvSpPr>
          <p:cNvPr id="71" name="Rettangolo 70">
            <a:extLst>
              <a:ext uri="{FF2B5EF4-FFF2-40B4-BE49-F238E27FC236}">
                <a16:creationId xmlns:a16="http://schemas.microsoft.com/office/drawing/2014/main" id="{0A2F0FD6-18DC-01C5-CDD8-E8AE61C1DF11}"/>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x</a:t>
            </a:r>
          </a:p>
        </p:txBody>
      </p:sp>
    </p:spTree>
    <p:extLst>
      <p:ext uri="{BB962C8B-B14F-4D97-AF65-F5344CB8AC3E}">
        <p14:creationId xmlns:p14="http://schemas.microsoft.com/office/powerpoint/2010/main" val="1929659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C9B4DE-4609-2335-7A8F-56D07A56C755}"/>
              </a:ext>
            </a:extLst>
          </p:cNvPr>
          <p:cNvSpPr>
            <a:spLocks noGrp="1"/>
          </p:cNvSpPr>
          <p:nvPr>
            <p:ph type="title"/>
          </p:nvPr>
        </p:nvSpPr>
        <p:spPr/>
        <p:txBody>
          <a:bodyPr/>
          <a:lstStyle/>
          <a:p>
            <a:r>
              <a:rPr lang="it-IT"/>
              <a:t>Semiparametric Regression</a:t>
            </a:r>
          </a:p>
        </p:txBody>
      </p:sp>
      <p:pic>
        <p:nvPicPr>
          <p:cNvPr id="3" name="Immagine 3">
            <a:extLst>
              <a:ext uri="{FF2B5EF4-FFF2-40B4-BE49-F238E27FC236}">
                <a16:creationId xmlns:a16="http://schemas.microsoft.com/office/drawing/2014/main" id="{F04A5EDC-1F32-8F00-152C-0FF5C1DF3892}"/>
              </a:ext>
            </a:extLst>
          </p:cNvPr>
          <p:cNvPicPr>
            <a:picLocks noChangeAspect="1"/>
          </p:cNvPicPr>
          <p:nvPr/>
        </p:nvPicPr>
        <p:blipFill>
          <a:blip r:embed="rId2"/>
          <a:stretch>
            <a:fillRect/>
          </a:stretch>
        </p:blipFill>
        <p:spPr>
          <a:xfrm>
            <a:off x="1648258" y="1381644"/>
            <a:ext cx="5847484" cy="418927"/>
          </a:xfrm>
          <a:prstGeom prst="rect">
            <a:avLst/>
          </a:prstGeom>
        </p:spPr>
      </p:pic>
      <p:sp>
        <p:nvSpPr>
          <p:cNvPr id="5" name="Ovale 4">
            <a:extLst>
              <a:ext uri="{FF2B5EF4-FFF2-40B4-BE49-F238E27FC236}">
                <a16:creationId xmlns:a16="http://schemas.microsoft.com/office/drawing/2014/main" id="{C3378373-3E45-7B74-010A-B93A8A9693D9}"/>
              </a:ext>
            </a:extLst>
          </p:cNvPr>
          <p:cNvSpPr/>
          <p:nvPr/>
        </p:nvSpPr>
        <p:spPr>
          <a:xfrm>
            <a:off x="3250870" y="1380506"/>
            <a:ext cx="1751610" cy="393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a:extLst>
              <a:ext uri="{FF2B5EF4-FFF2-40B4-BE49-F238E27FC236}">
                <a16:creationId xmlns:a16="http://schemas.microsoft.com/office/drawing/2014/main" id="{0176D3CC-9E4F-D121-B44B-4B3714DA2013}"/>
              </a:ext>
            </a:extLst>
          </p:cNvPr>
          <p:cNvCxnSpPr/>
          <p:nvPr/>
        </p:nvCxnSpPr>
        <p:spPr>
          <a:xfrm flipH="1">
            <a:off x="4184568" y="1804039"/>
            <a:ext cx="5938" cy="446809"/>
          </a:xfrm>
          <a:prstGeom prst="straightConnector1">
            <a:avLst/>
          </a:prstGeom>
          <a:ln>
            <a:solidFill>
              <a:srgbClr val="E99C16"/>
            </a:solidFill>
            <a:tailEnd type="triangle"/>
          </a:ln>
        </p:spPr>
        <p:style>
          <a:lnRef idx="1">
            <a:schemeClr val="accent1"/>
          </a:lnRef>
          <a:fillRef idx="0">
            <a:schemeClr val="accent1"/>
          </a:fillRef>
          <a:effectRef idx="0">
            <a:schemeClr val="accent1"/>
          </a:effectRef>
          <a:fontRef idx="minor">
            <a:schemeClr val="tx1"/>
          </a:fontRef>
        </p:style>
      </p:cxnSp>
      <p:sp>
        <p:nvSpPr>
          <p:cNvPr id="7" name="CasellaDiTesto 6">
            <a:extLst>
              <a:ext uri="{FF2B5EF4-FFF2-40B4-BE49-F238E27FC236}">
                <a16:creationId xmlns:a16="http://schemas.microsoft.com/office/drawing/2014/main" id="{2163B24F-39ED-B565-CAFC-AE24338CD245}"/>
              </a:ext>
            </a:extLst>
          </p:cNvPr>
          <p:cNvSpPr txBox="1"/>
          <p:nvPr/>
        </p:nvSpPr>
        <p:spPr>
          <a:xfrm>
            <a:off x="3362201" y="2330532"/>
            <a:ext cx="156605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Parametric</a:t>
            </a:r>
            <a:r>
              <a:rPr lang="it-IT"/>
              <a:t> part:</a:t>
            </a:r>
          </a:p>
          <a:p>
            <a:r>
              <a:rPr lang="it-IT" err="1"/>
              <a:t>We</a:t>
            </a:r>
            <a:r>
              <a:rPr lang="it-IT"/>
              <a:t> </a:t>
            </a:r>
            <a:r>
              <a:rPr lang="it-IT" err="1"/>
              <a:t>need</a:t>
            </a:r>
            <a:r>
              <a:rPr lang="it-IT"/>
              <a:t> </a:t>
            </a:r>
            <a:r>
              <a:rPr lang="it-IT" err="1"/>
              <a:t>interpretability</a:t>
            </a:r>
          </a:p>
        </p:txBody>
      </p:sp>
      <p:sp>
        <p:nvSpPr>
          <p:cNvPr id="8" name="Ovale 7">
            <a:extLst>
              <a:ext uri="{FF2B5EF4-FFF2-40B4-BE49-F238E27FC236}">
                <a16:creationId xmlns:a16="http://schemas.microsoft.com/office/drawing/2014/main" id="{111AEF54-A051-BF97-A5B7-51F6106DBA4D}"/>
              </a:ext>
            </a:extLst>
          </p:cNvPr>
          <p:cNvSpPr/>
          <p:nvPr/>
        </p:nvSpPr>
        <p:spPr>
          <a:xfrm>
            <a:off x="5173188" y="1380506"/>
            <a:ext cx="1773876" cy="3933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2 8">
            <a:extLst>
              <a:ext uri="{FF2B5EF4-FFF2-40B4-BE49-F238E27FC236}">
                <a16:creationId xmlns:a16="http://schemas.microsoft.com/office/drawing/2014/main" id="{E9343A0D-3E2B-5937-E1B1-F7A186D25869}"/>
              </a:ext>
            </a:extLst>
          </p:cNvPr>
          <p:cNvCxnSpPr>
            <a:cxnSpLocks/>
          </p:cNvCxnSpPr>
          <p:nvPr/>
        </p:nvCxnSpPr>
        <p:spPr>
          <a:xfrm flipH="1">
            <a:off x="6054931" y="1804039"/>
            <a:ext cx="5938" cy="446809"/>
          </a:xfrm>
          <a:prstGeom prst="straightConnector1">
            <a:avLst/>
          </a:prstGeom>
          <a:ln>
            <a:solidFill>
              <a:srgbClr val="E99C16"/>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0116A96-50BB-2645-BA72-A6372F19FAFB}"/>
              </a:ext>
            </a:extLst>
          </p:cNvPr>
          <p:cNvSpPr txBox="1"/>
          <p:nvPr/>
        </p:nvSpPr>
        <p:spPr>
          <a:xfrm>
            <a:off x="5173187" y="2271155"/>
            <a:ext cx="256803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Non-</a:t>
            </a:r>
            <a:r>
              <a:rPr lang="it-IT" err="1"/>
              <a:t>parametric</a:t>
            </a:r>
            <a:r>
              <a:rPr lang="it-IT"/>
              <a:t> part:</a:t>
            </a:r>
          </a:p>
          <a:p>
            <a:r>
              <a:rPr lang="it-IT"/>
              <a:t> </a:t>
            </a:r>
            <a:r>
              <a:rPr lang="it-IT" err="1"/>
              <a:t>Tensor</a:t>
            </a:r>
            <a:r>
              <a:rPr lang="it-IT"/>
              <a:t>-product </a:t>
            </a:r>
            <a:r>
              <a:rPr lang="it-IT" err="1"/>
              <a:t>space⊗time</a:t>
            </a:r>
            <a:r>
              <a:rPr lang="it-IT"/>
              <a:t> (</a:t>
            </a:r>
            <a:r>
              <a:rPr lang="it-IT" err="1"/>
              <a:t>using</a:t>
            </a:r>
            <a:r>
              <a:rPr lang="it-IT"/>
              <a:t> </a:t>
            </a:r>
            <a:r>
              <a:rPr lang="it-IT" err="1"/>
              <a:t>thinplate</a:t>
            </a:r>
            <a:r>
              <a:rPr lang="it-IT"/>
              <a:t> </a:t>
            </a:r>
            <a:r>
              <a:rPr lang="it-IT" err="1"/>
              <a:t>splines</a:t>
            </a:r>
            <a:r>
              <a:rPr lang="it-IT"/>
              <a:t> and </a:t>
            </a:r>
            <a:r>
              <a:rPr lang="it-IT" err="1"/>
              <a:t>fourier-basis</a:t>
            </a:r>
            <a:r>
              <a:rPr lang="it-IT"/>
              <a:t>)</a:t>
            </a:r>
          </a:p>
        </p:txBody>
      </p:sp>
    </p:spTree>
    <p:extLst>
      <p:ext uri="{BB962C8B-B14F-4D97-AF65-F5344CB8AC3E}">
        <p14:creationId xmlns:p14="http://schemas.microsoft.com/office/powerpoint/2010/main" val="360112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9E925-0A39-0CA9-9EB1-132B7943AFE7}"/>
              </a:ext>
            </a:extLst>
          </p:cNvPr>
          <p:cNvSpPr>
            <a:spLocks noGrp="1"/>
          </p:cNvSpPr>
          <p:nvPr>
            <p:ph type="title"/>
          </p:nvPr>
        </p:nvSpPr>
        <p:spPr>
          <a:xfrm>
            <a:off x="466650" y="323844"/>
            <a:ext cx="8210700" cy="1067633"/>
          </a:xfrm>
        </p:spPr>
        <p:txBody>
          <a:bodyPr/>
          <a:lstStyle/>
          <a:p>
            <a:r>
              <a:rPr lang="it-IT" sz="3200"/>
              <a:t>NEXT STEPS AND POSSIBLE IMPROVEMENTS</a:t>
            </a:r>
          </a:p>
        </p:txBody>
      </p:sp>
      <p:sp>
        <p:nvSpPr>
          <p:cNvPr id="3" name="CasellaDiTesto 2">
            <a:extLst>
              <a:ext uri="{FF2B5EF4-FFF2-40B4-BE49-F238E27FC236}">
                <a16:creationId xmlns:a16="http://schemas.microsoft.com/office/drawing/2014/main" id="{D2CB08C3-2EA5-ADA8-E012-9D6EA78AF3F4}"/>
              </a:ext>
            </a:extLst>
          </p:cNvPr>
          <p:cNvSpPr txBox="1"/>
          <p:nvPr/>
        </p:nvSpPr>
        <p:spPr>
          <a:xfrm>
            <a:off x="837380" y="1669772"/>
            <a:ext cx="6279037" cy="289310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dirty="0" err="1"/>
              <a:t>Functional</a:t>
            </a:r>
            <a:r>
              <a:rPr lang="it-IT" dirty="0"/>
              <a:t> </a:t>
            </a:r>
            <a:r>
              <a:rPr lang="it-IT" dirty="0" err="1"/>
              <a:t>outlier</a:t>
            </a:r>
            <a:r>
              <a:rPr lang="it-IT" dirty="0"/>
              <a:t> </a:t>
            </a:r>
            <a:r>
              <a:rPr lang="it-IT" dirty="0" err="1"/>
              <a:t>detections</a:t>
            </a:r>
            <a:r>
              <a:rPr lang="it-IT" dirty="0"/>
              <a:t>: </a:t>
            </a:r>
            <a:r>
              <a:rPr lang="it-IT" dirty="0" err="1"/>
              <a:t>curves</a:t>
            </a:r>
            <a:r>
              <a:rPr lang="it-IT" dirty="0"/>
              <a:t> </a:t>
            </a:r>
            <a:r>
              <a:rPr lang="it-IT" dirty="0" err="1"/>
              <a:t>need</a:t>
            </a:r>
            <a:r>
              <a:rPr lang="it-IT" dirty="0"/>
              <a:t> to be </a:t>
            </a:r>
            <a:r>
              <a:rPr lang="it-IT" dirty="0" err="1"/>
              <a:t>smoothed</a:t>
            </a:r>
            <a:r>
              <a:rPr lang="it-IT" dirty="0"/>
              <a:t>. Not </a:t>
            </a:r>
            <a:r>
              <a:rPr lang="it-IT" dirty="0" err="1"/>
              <a:t>even</a:t>
            </a:r>
            <a:r>
              <a:rPr lang="it-IT" dirty="0"/>
              <a:t> </a:t>
            </a:r>
            <a:r>
              <a:rPr lang="it-IT" dirty="0" err="1"/>
              <a:t>registered</a:t>
            </a:r>
            <a:r>
              <a:rPr lang="it-IT" dirty="0"/>
              <a:t> to check </a:t>
            </a:r>
            <a:r>
              <a:rPr lang="it-IT" dirty="0" err="1"/>
              <a:t>amplitude</a:t>
            </a:r>
            <a:r>
              <a:rPr lang="it-IT" dirty="0"/>
              <a:t> </a:t>
            </a:r>
            <a:r>
              <a:rPr lang="it-IT" dirty="0" err="1"/>
              <a:t>outliers</a:t>
            </a:r>
            <a:r>
              <a:rPr lang="it-IT" dirty="0"/>
              <a:t>.</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dirty="0" err="1"/>
              <a:t>Missing</a:t>
            </a:r>
            <a:r>
              <a:rPr lang="it-IT" dirty="0"/>
              <a:t> </a:t>
            </a:r>
            <a:r>
              <a:rPr lang="it-IT" dirty="0" err="1"/>
              <a:t>values</a:t>
            </a:r>
            <a:r>
              <a:rPr lang="it-IT" dirty="0"/>
              <a:t> for 2019-Q2: </a:t>
            </a:r>
            <a:r>
              <a:rPr lang="it-IT" dirty="0" err="1"/>
              <a:t>fit</a:t>
            </a:r>
            <a:r>
              <a:rPr lang="it-IT" dirty="0"/>
              <a:t> a SARIMA model to </a:t>
            </a:r>
            <a:r>
              <a:rPr lang="it-IT" dirty="0" err="1"/>
              <a:t>retrieve</a:t>
            </a:r>
            <a:r>
              <a:rPr lang="it-IT" dirty="0"/>
              <a:t> </a:t>
            </a:r>
            <a:r>
              <a:rPr lang="it-IT" dirty="0" err="1"/>
              <a:t>this</a:t>
            </a:r>
            <a:r>
              <a:rPr lang="it-IT" dirty="0"/>
              <a:t> information and </a:t>
            </a:r>
            <a:r>
              <a:rPr lang="it-IT" dirty="0" err="1"/>
              <a:t>perform</a:t>
            </a:r>
            <a:r>
              <a:rPr lang="it-IT" dirty="0"/>
              <a:t> </a:t>
            </a:r>
            <a:r>
              <a:rPr lang="it-IT" dirty="0" err="1"/>
              <a:t>functional</a:t>
            </a:r>
            <a:r>
              <a:rPr lang="it-IT" dirty="0"/>
              <a:t> data </a:t>
            </a:r>
            <a:r>
              <a:rPr lang="it-IT" dirty="0" err="1"/>
              <a:t>analysis</a:t>
            </a:r>
            <a:r>
              <a:rPr lang="it-IT" dirty="0"/>
              <a:t>.</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dirty="0" err="1"/>
              <a:t>Try</a:t>
            </a:r>
            <a:r>
              <a:rPr lang="it-IT" dirty="0"/>
              <a:t> </a:t>
            </a:r>
            <a:r>
              <a:rPr lang="it-IT" dirty="0" err="1"/>
              <a:t>other</a:t>
            </a:r>
            <a:r>
              <a:rPr lang="it-IT" dirty="0"/>
              <a:t> clusters by </a:t>
            </a:r>
            <a:r>
              <a:rPr lang="it-IT" dirty="0" err="1"/>
              <a:t>climate</a:t>
            </a:r>
            <a:r>
              <a:rPr lang="it-IT" dirty="0"/>
              <a:t> zone </a:t>
            </a:r>
            <a:r>
              <a:rPr lang="it-IT" dirty="0" err="1"/>
              <a:t>already</a:t>
            </a:r>
            <a:r>
              <a:rPr lang="it-IT" dirty="0"/>
              <a:t> </a:t>
            </a:r>
            <a:r>
              <a:rPr lang="it-IT" dirty="0" err="1"/>
              <a:t>performed</a:t>
            </a:r>
            <a:r>
              <a:rPr lang="it-IT" dirty="0"/>
              <a:t> by </a:t>
            </a:r>
            <a:r>
              <a:rPr lang="it-IT" dirty="0" err="1"/>
              <a:t>other</a:t>
            </a:r>
            <a:r>
              <a:rPr lang="it-IT" dirty="0"/>
              <a:t> users.</a:t>
            </a:r>
          </a:p>
          <a:p>
            <a:pPr marL="285750" indent="-285750">
              <a:buFont typeface="Arial" panose="020B0604020202020204" pitchFamily="34" charset="0"/>
              <a:buChar char="•"/>
            </a:pPr>
            <a:endParaRPr lang="it-IT"/>
          </a:p>
          <a:p>
            <a:pPr marL="285750" indent="-285750">
              <a:buFont typeface="Arial" panose="020B0604020202020204" pitchFamily="34" charset="0"/>
              <a:buChar char="•"/>
            </a:pPr>
            <a:r>
              <a:rPr lang="it-IT" dirty="0" err="1"/>
              <a:t>Conformal</a:t>
            </a:r>
            <a:r>
              <a:rPr lang="it-IT" dirty="0"/>
              <a:t> </a:t>
            </a:r>
            <a:r>
              <a:rPr lang="it-IT" dirty="0" err="1"/>
              <a:t>prediction</a:t>
            </a:r>
            <a:r>
              <a:rPr lang="it-IT" dirty="0"/>
              <a:t> to </a:t>
            </a:r>
            <a:r>
              <a:rPr lang="it-IT" dirty="0" err="1"/>
              <a:t>predict</a:t>
            </a:r>
            <a:r>
              <a:rPr lang="it-IT" dirty="0"/>
              <a:t> future </a:t>
            </a:r>
            <a:r>
              <a:rPr lang="it-IT" dirty="0" err="1"/>
              <a:t>values</a:t>
            </a:r>
            <a:r>
              <a:rPr lang="it-IT" dirty="0"/>
              <a:t> and </a:t>
            </a:r>
            <a:r>
              <a:rPr lang="it-IT" dirty="0" err="1"/>
              <a:t>understand</a:t>
            </a:r>
            <a:r>
              <a:rPr lang="it-IT" dirty="0"/>
              <a:t> </a:t>
            </a:r>
            <a:r>
              <a:rPr lang="it-IT" dirty="0" err="1"/>
              <a:t>possible</a:t>
            </a:r>
            <a:r>
              <a:rPr lang="it-IT" dirty="0"/>
              <a:t> </a:t>
            </a:r>
            <a:r>
              <a:rPr lang="it-IT" dirty="0" err="1"/>
              <a:t>precautions</a:t>
            </a:r>
            <a:r>
              <a:rPr lang="it-IT" dirty="0"/>
              <a:t> </a:t>
            </a:r>
            <a:r>
              <a:rPr lang="it-IT" dirty="0" err="1"/>
              <a:t>that</a:t>
            </a:r>
            <a:r>
              <a:rPr lang="it-IT" dirty="0"/>
              <a:t> can be </a:t>
            </a:r>
            <a:r>
              <a:rPr lang="it-IT" dirty="0" err="1"/>
              <a:t>taken</a:t>
            </a:r>
            <a:r>
              <a:rPr lang="it-IT" dirty="0"/>
              <a:t>.</a:t>
            </a:r>
          </a:p>
          <a:p>
            <a:endParaRPr lang="it-IT" dirty="0"/>
          </a:p>
          <a:p>
            <a:pPr marL="285750" indent="-285750">
              <a:buFont typeface="Arial" panose="020B0604020202020204" pitchFamily="34" charset="0"/>
              <a:buChar char="•"/>
            </a:pPr>
            <a:r>
              <a:rPr lang="it-IT" dirty="0"/>
              <a:t>Survival Analysis </a:t>
            </a:r>
            <a:r>
              <a:rPr lang="it-IT" dirty="0" err="1"/>
              <a:t>using</a:t>
            </a:r>
            <a:r>
              <a:rPr lang="it-IT" dirty="0"/>
              <a:t> cumulative </a:t>
            </a:r>
            <a:r>
              <a:rPr lang="it-IT" dirty="0" err="1"/>
              <a:t>percentage</a:t>
            </a:r>
            <a:r>
              <a:rPr lang="it-IT" dirty="0"/>
              <a:t> </a:t>
            </a:r>
            <a:r>
              <a:rPr lang="it-IT" dirty="0" err="1"/>
              <a:t>decrease</a:t>
            </a:r>
            <a:r>
              <a:rPr lang="it-IT" dirty="0"/>
              <a:t> </a:t>
            </a:r>
            <a:r>
              <a:rPr lang="it-IT" dirty="0" err="1"/>
              <a:t>along</a:t>
            </a:r>
            <a:r>
              <a:rPr lang="it-IT" dirty="0"/>
              <a:t> </a:t>
            </a:r>
            <a:r>
              <a:rPr lang="it-IT" dirty="0" err="1"/>
              <a:t>semesters</a:t>
            </a:r>
            <a:r>
              <a:rPr lang="it-IT" dirty="0"/>
              <a:t> and </a:t>
            </a:r>
            <a:r>
              <a:rPr lang="it-IT" dirty="0" err="1"/>
              <a:t>considering</a:t>
            </a:r>
            <a:r>
              <a:rPr lang="it-IT" dirty="0"/>
              <a:t> </a:t>
            </a:r>
            <a:r>
              <a:rPr lang="it-IT" dirty="0" err="1"/>
              <a:t>as</a:t>
            </a:r>
            <a:r>
              <a:rPr lang="it-IT" dirty="0"/>
              <a:t> "event of death</a:t>
            </a:r>
            <a:r>
              <a:rPr lang="it-IT"/>
              <a:t>" when the decrease is below 10%.</a:t>
            </a:r>
          </a:p>
        </p:txBody>
      </p:sp>
    </p:spTree>
    <p:extLst>
      <p:ext uri="{BB962C8B-B14F-4D97-AF65-F5344CB8AC3E}">
        <p14:creationId xmlns:p14="http://schemas.microsoft.com/office/powerpoint/2010/main" val="325540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358DD8-71A8-293C-6C53-495C4B21670A}"/>
              </a:ext>
            </a:extLst>
          </p:cNvPr>
          <p:cNvSpPr>
            <a:spLocks noGrp="1"/>
          </p:cNvSpPr>
          <p:nvPr>
            <p:ph type="title"/>
          </p:nvPr>
        </p:nvSpPr>
        <p:spPr>
          <a:xfrm>
            <a:off x="466650" y="2047290"/>
            <a:ext cx="8210700" cy="663600"/>
          </a:xfrm>
        </p:spPr>
        <p:txBody>
          <a:bodyPr/>
          <a:lstStyle/>
          <a:p>
            <a:r>
              <a:rPr lang="it-IT" sz="4800"/>
              <a:t>THE END</a:t>
            </a:r>
          </a:p>
        </p:txBody>
      </p:sp>
    </p:spTree>
    <p:extLst>
      <p:ext uri="{BB962C8B-B14F-4D97-AF65-F5344CB8AC3E}">
        <p14:creationId xmlns:p14="http://schemas.microsoft.com/office/powerpoint/2010/main" val="320998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90F99E2-F05E-3B8B-7920-76C72266B65F}"/>
              </a:ext>
            </a:extLst>
          </p:cNvPr>
          <p:cNvPicPr>
            <a:picLocks noChangeAspect="1"/>
          </p:cNvPicPr>
          <p:nvPr/>
        </p:nvPicPr>
        <p:blipFill rotWithShape="1">
          <a:blip r:embed="rId3"/>
          <a:srcRect t="35821" r="-1116"/>
          <a:stretch/>
        </p:blipFill>
        <p:spPr>
          <a:xfrm>
            <a:off x="5312214" y="2229465"/>
            <a:ext cx="3831786" cy="2081948"/>
          </a:xfrm>
          <a:prstGeom prst="rect">
            <a:avLst/>
          </a:prstGeom>
        </p:spPr>
      </p:pic>
      <p:sp>
        <p:nvSpPr>
          <p:cNvPr id="2" name="CasellaDiTesto 1">
            <a:extLst>
              <a:ext uri="{FF2B5EF4-FFF2-40B4-BE49-F238E27FC236}">
                <a16:creationId xmlns:a16="http://schemas.microsoft.com/office/drawing/2014/main" id="{594043D9-F786-C537-4CFA-6D712CB8EE6B}"/>
              </a:ext>
            </a:extLst>
          </p:cNvPr>
          <p:cNvSpPr txBox="1"/>
          <p:nvPr/>
        </p:nvSpPr>
        <p:spPr>
          <a:xfrm>
            <a:off x="255208" y="91731"/>
            <a:ext cx="3896914" cy="553998"/>
          </a:xfrm>
          <a:prstGeom prst="rect">
            <a:avLst/>
          </a:prstGeom>
          <a:noFill/>
        </p:spPr>
        <p:txBody>
          <a:bodyPr wrap="square" rtlCol="0">
            <a:spAutoFit/>
          </a:bodyPr>
          <a:lstStyle/>
          <a:p>
            <a:r>
              <a:rPr lang="en-AU" sz="3000">
                <a:solidFill>
                  <a:srgbClr val="FFC000"/>
                </a:solidFill>
                <a:latin typeface="Calibri" panose="020F0502020204030204" pitchFamily="34" charset="0"/>
                <a:cs typeface="Calibri" panose="020F0502020204030204" pitchFamily="34" charset="0"/>
                <a:sym typeface="Mali SemiBold"/>
              </a:rPr>
              <a:t>Understanding the data</a:t>
            </a:r>
          </a:p>
        </p:txBody>
      </p:sp>
      <p:sp>
        <p:nvSpPr>
          <p:cNvPr id="3" name="Rettangolo 2">
            <a:extLst>
              <a:ext uri="{FF2B5EF4-FFF2-40B4-BE49-F238E27FC236}">
                <a16:creationId xmlns:a16="http://schemas.microsoft.com/office/drawing/2014/main" id="{1CB60615-5CB6-1190-AC00-D1B13CA14DB8}"/>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x</a:t>
            </a:r>
          </a:p>
        </p:txBody>
      </p:sp>
      <p:graphicFrame>
        <p:nvGraphicFramePr>
          <p:cNvPr id="5" name="CasellaDiTesto 3">
            <a:extLst>
              <a:ext uri="{FF2B5EF4-FFF2-40B4-BE49-F238E27FC236}">
                <a16:creationId xmlns:a16="http://schemas.microsoft.com/office/drawing/2014/main" id="{49C758A7-93D2-FF5E-7189-D83A751967BE}"/>
              </a:ext>
            </a:extLst>
          </p:cNvPr>
          <p:cNvGraphicFramePr/>
          <p:nvPr>
            <p:extLst>
              <p:ext uri="{D42A27DB-BD31-4B8C-83A1-F6EECF244321}">
                <p14:modId xmlns:p14="http://schemas.microsoft.com/office/powerpoint/2010/main" val="1652710635"/>
              </p:ext>
            </p:extLst>
          </p:nvPr>
        </p:nvGraphicFramePr>
        <p:xfrm>
          <a:off x="447868" y="786637"/>
          <a:ext cx="5055311" cy="3570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asellaDiTesto 5">
            <a:extLst>
              <a:ext uri="{FF2B5EF4-FFF2-40B4-BE49-F238E27FC236}">
                <a16:creationId xmlns:a16="http://schemas.microsoft.com/office/drawing/2014/main" id="{BFFA49FA-DC0D-B6C9-7A72-3E38D1E0410C}"/>
              </a:ext>
            </a:extLst>
          </p:cNvPr>
          <p:cNvSpPr txBox="1"/>
          <p:nvPr/>
        </p:nvSpPr>
        <p:spPr>
          <a:xfrm>
            <a:off x="5667629" y="4288374"/>
            <a:ext cx="3120955" cy="600164"/>
          </a:xfrm>
          <a:prstGeom prst="rect">
            <a:avLst/>
          </a:prstGeom>
          <a:noFill/>
        </p:spPr>
        <p:txBody>
          <a:bodyPr wrap="square">
            <a:spAutoFit/>
          </a:bodyPr>
          <a:lstStyle/>
          <a:p>
            <a:r>
              <a:rPr lang="it-IT" sz="1100">
                <a:effectLst/>
                <a:latin typeface="Calibri" panose="020F0502020204030204" pitchFamily="34" charset="0"/>
                <a:cs typeface="Calibri" panose="020F0502020204030204" pitchFamily="34" charset="0"/>
              </a:rPr>
              <a:t>US data: </a:t>
            </a:r>
            <a:r>
              <a:rPr lang="it-IT" sz="1100" err="1">
                <a:effectLst/>
                <a:latin typeface="Calibri" panose="020F0502020204030204" pitchFamily="34" charset="0"/>
                <a:cs typeface="Calibri" panose="020F0502020204030204" pitchFamily="34" charset="0"/>
              </a:rPr>
              <a:t>differences</a:t>
            </a:r>
            <a:r>
              <a:rPr lang="it-IT" sz="1100">
                <a:effectLst/>
                <a:latin typeface="Calibri" panose="020F0502020204030204" pitchFamily="34" charset="0"/>
                <a:cs typeface="Calibri" panose="020F0502020204030204" pitchFamily="34" charset="0"/>
              </a:rPr>
              <a:t> </a:t>
            </a:r>
            <a:r>
              <a:rPr lang="it-IT" sz="1100" err="1">
                <a:effectLst/>
                <a:latin typeface="Calibri" panose="020F0502020204030204" pitchFamily="34" charset="0"/>
                <a:cs typeface="Calibri" panose="020F0502020204030204" pitchFamily="34" charset="0"/>
              </a:rPr>
              <a:t>between</a:t>
            </a:r>
            <a:r>
              <a:rPr lang="it-IT" sz="1100">
                <a:effectLst/>
                <a:latin typeface="Calibri" panose="020F0502020204030204" pitchFamily="34" charset="0"/>
                <a:cs typeface="Calibri" panose="020F0502020204030204" pitchFamily="34" charset="0"/>
              </a:rPr>
              <a:t> </a:t>
            </a:r>
            <a:r>
              <a:rPr lang="it-IT" sz="1100" err="1">
                <a:effectLst/>
                <a:latin typeface="Calibri" panose="020F0502020204030204" pitchFamily="34" charset="0"/>
                <a:cs typeface="Calibri" panose="020F0502020204030204" pitchFamily="34" charset="0"/>
              </a:rPr>
              <a:t>computed</a:t>
            </a:r>
            <a:r>
              <a:rPr lang="it-IT" sz="1100">
                <a:effectLst/>
                <a:latin typeface="Calibri" panose="020F0502020204030204" pitchFamily="34" charset="0"/>
                <a:cs typeface="Calibri" panose="020F0502020204030204" pitchFamily="34" charset="0"/>
              </a:rPr>
              <a:t> </a:t>
            </a:r>
            <a:r>
              <a:rPr lang="it-IT" sz="1100" err="1">
                <a:effectLst/>
                <a:latin typeface="Calibri" panose="020F0502020204030204" pitchFamily="34" charset="0"/>
                <a:cs typeface="Calibri" panose="020F0502020204030204" pitchFamily="34" charset="0"/>
              </a:rPr>
              <a:t>colonies</a:t>
            </a:r>
            <a:r>
              <a:rPr lang="it-IT" sz="1100">
                <a:effectLst/>
                <a:latin typeface="Calibri" panose="020F0502020204030204" pitchFamily="34" charset="0"/>
                <a:cs typeface="Calibri" panose="020F0502020204030204" pitchFamily="34" charset="0"/>
              </a:rPr>
              <a:t> </a:t>
            </a:r>
            <a:r>
              <a:rPr lang="it-IT" sz="1100" err="1">
                <a:effectLst/>
                <a:latin typeface="Calibri" panose="020F0502020204030204" pitchFamily="34" charset="0"/>
                <a:cs typeface="Calibri" panose="020F0502020204030204" pitchFamily="34" charset="0"/>
              </a:rPr>
              <a:t>at</a:t>
            </a:r>
            <a:r>
              <a:rPr lang="it-IT" sz="1100">
                <a:effectLst/>
                <a:latin typeface="Calibri" panose="020F0502020204030204" pitchFamily="34" charset="0"/>
                <a:cs typeface="Calibri" panose="020F0502020204030204" pitchFamily="34" charset="0"/>
              </a:rPr>
              <a:t> the end of the quarter and </a:t>
            </a:r>
            <a:r>
              <a:rPr lang="it-IT" sz="1100" err="1">
                <a:effectLst/>
                <a:latin typeface="Calibri" panose="020F0502020204030204" pitchFamily="34" charset="0"/>
                <a:cs typeface="Calibri" panose="020F0502020204030204" pitchFamily="34" charset="0"/>
              </a:rPr>
              <a:t>beginning</a:t>
            </a:r>
            <a:r>
              <a:rPr lang="it-IT" sz="1100">
                <a:effectLst/>
                <a:latin typeface="Calibri" panose="020F0502020204030204" pitchFamily="34" charset="0"/>
                <a:cs typeface="Calibri" panose="020F0502020204030204" pitchFamily="34" charset="0"/>
              </a:rPr>
              <a:t> </a:t>
            </a:r>
            <a:r>
              <a:rPr lang="it-IT" sz="1100" err="1">
                <a:effectLst/>
                <a:latin typeface="Calibri" panose="020F0502020204030204" pitchFamily="34" charset="0"/>
                <a:cs typeface="Calibri" panose="020F0502020204030204" pitchFamily="34" charset="0"/>
              </a:rPr>
              <a:t>inventory</a:t>
            </a:r>
            <a:r>
              <a:rPr lang="it-IT" sz="1100">
                <a:effectLst/>
                <a:latin typeface="Calibri" panose="020F0502020204030204" pitchFamily="34" charset="0"/>
                <a:cs typeface="Calibri" panose="020F0502020204030204" pitchFamily="34" charset="0"/>
              </a:rPr>
              <a:t> of </a:t>
            </a:r>
            <a:r>
              <a:rPr lang="it-IT" sz="1100" err="1">
                <a:effectLst/>
                <a:latin typeface="Calibri" panose="020F0502020204030204" pitchFamily="34" charset="0"/>
                <a:cs typeface="Calibri" panose="020F0502020204030204" pitchFamily="34" charset="0"/>
              </a:rPr>
              <a:t>next</a:t>
            </a:r>
            <a:r>
              <a:rPr lang="it-IT" sz="1100">
                <a:effectLst/>
                <a:latin typeface="Calibri" panose="020F0502020204030204" pitchFamily="34" charset="0"/>
                <a:cs typeface="Calibri" panose="020F0502020204030204" pitchFamily="34" charset="0"/>
              </a:rPr>
              <a:t> quarter</a:t>
            </a:r>
          </a:p>
        </p:txBody>
      </p:sp>
    </p:spTree>
    <p:extLst>
      <p:ext uri="{BB962C8B-B14F-4D97-AF65-F5344CB8AC3E}">
        <p14:creationId xmlns:p14="http://schemas.microsoft.com/office/powerpoint/2010/main" val="37728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EDA9CE4-D323-4009-B322-C7DFC0F595EA}"/>
              </a:ext>
            </a:extLst>
          </p:cNvPr>
          <p:cNvSpPr/>
          <p:nvPr/>
        </p:nvSpPr>
        <p:spPr>
          <a:xfrm>
            <a:off x="2187269" y="1107650"/>
            <a:ext cx="1768910"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Temperature</a:t>
            </a:r>
            <a:endParaRPr lang="it-IT">
              <a:solidFill>
                <a:schemeClr val="tx1"/>
              </a:solidFill>
            </a:endParaRPr>
          </a:p>
        </p:txBody>
      </p:sp>
      <p:sp>
        <p:nvSpPr>
          <p:cNvPr id="4" name="Rectangle: Rounded Corners 3">
            <a:extLst>
              <a:ext uri="{FF2B5EF4-FFF2-40B4-BE49-F238E27FC236}">
                <a16:creationId xmlns:a16="http://schemas.microsoft.com/office/drawing/2014/main" id="{CBF04D71-10EA-411F-9B49-087587909975}"/>
              </a:ext>
            </a:extLst>
          </p:cNvPr>
          <p:cNvSpPr/>
          <p:nvPr/>
        </p:nvSpPr>
        <p:spPr>
          <a:xfrm>
            <a:off x="2187268" y="1826971"/>
            <a:ext cx="1768911"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ea typeface="+mn-lt"/>
                <a:cs typeface="+mn-lt"/>
              </a:rPr>
              <a:t>Drought</a:t>
            </a:r>
            <a:endParaRPr lang="it-IT" b="1">
              <a:solidFill>
                <a:schemeClr val="tx1"/>
              </a:solidFill>
            </a:endParaRPr>
          </a:p>
        </p:txBody>
      </p:sp>
      <p:sp>
        <p:nvSpPr>
          <p:cNvPr id="5" name="Rectangle: Rounded Corners 4">
            <a:extLst>
              <a:ext uri="{FF2B5EF4-FFF2-40B4-BE49-F238E27FC236}">
                <a16:creationId xmlns:a16="http://schemas.microsoft.com/office/drawing/2014/main" id="{32A1BA4C-2B39-4144-B2B5-1E2DEAB6FEE0}"/>
              </a:ext>
            </a:extLst>
          </p:cNvPr>
          <p:cNvSpPr/>
          <p:nvPr/>
        </p:nvSpPr>
        <p:spPr>
          <a:xfrm>
            <a:off x="2184375" y="2520625"/>
            <a:ext cx="1771805"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Precipitation</a:t>
            </a:r>
          </a:p>
        </p:txBody>
      </p:sp>
      <p:cxnSp>
        <p:nvCxnSpPr>
          <p:cNvPr id="45" name="Connector: Elbow 8">
            <a:extLst>
              <a:ext uri="{FF2B5EF4-FFF2-40B4-BE49-F238E27FC236}">
                <a16:creationId xmlns:a16="http://schemas.microsoft.com/office/drawing/2014/main" id="{8431EC26-487D-4D81-BCFF-970EEFD38DB6}"/>
              </a:ext>
            </a:extLst>
          </p:cNvPr>
          <p:cNvCxnSpPr>
            <a:cxnSpLocks/>
            <a:stCxn id="3" idx="1"/>
            <a:endCxn id="2" idx="3"/>
          </p:cNvCxnSpPr>
          <p:nvPr/>
        </p:nvCxnSpPr>
        <p:spPr>
          <a:xfrm rot="10800000" flipV="1">
            <a:off x="1525077" y="1292292"/>
            <a:ext cx="662192" cy="1214870"/>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Connector: Elbow 8">
            <a:extLst>
              <a:ext uri="{FF2B5EF4-FFF2-40B4-BE49-F238E27FC236}">
                <a16:creationId xmlns:a16="http://schemas.microsoft.com/office/drawing/2014/main" id="{4D467823-B927-4710-BD42-8C45BC91BD84}"/>
              </a:ext>
            </a:extLst>
          </p:cNvPr>
          <p:cNvCxnSpPr>
            <a:cxnSpLocks/>
            <a:stCxn id="4" idx="1"/>
            <a:endCxn id="2" idx="3"/>
          </p:cNvCxnSpPr>
          <p:nvPr/>
        </p:nvCxnSpPr>
        <p:spPr>
          <a:xfrm rot="10800000" flipV="1">
            <a:off x="1525078" y="2011612"/>
            <a:ext cx="662191" cy="495549"/>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Connector: Elbow 8">
            <a:extLst>
              <a:ext uri="{FF2B5EF4-FFF2-40B4-BE49-F238E27FC236}">
                <a16:creationId xmlns:a16="http://schemas.microsoft.com/office/drawing/2014/main" id="{511CE4DD-5C14-4BC9-9182-7302439D1A68}"/>
              </a:ext>
            </a:extLst>
          </p:cNvPr>
          <p:cNvCxnSpPr>
            <a:cxnSpLocks/>
            <a:stCxn id="5" idx="1"/>
            <a:endCxn id="2" idx="3"/>
          </p:cNvCxnSpPr>
          <p:nvPr/>
        </p:nvCxnSpPr>
        <p:spPr>
          <a:xfrm rot="10800000">
            <a:off x="1525077" y="2507163"/>
            <a:ext cx="659298" cy="198105"/>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8">
            <a:extLst>
              <a:ext uri="{FF2B5EF4-FFF2-40B4-BE49-F238E27FC236}">
                <a16:creationId xmlns:a16="http://schemas.microsoft.com/office/drawing/2014/main" id="{BADD767A-D03E-4E7D-8160-873C9E313B46}"/>
              </a:ext>
            </a:extLst>
          </p:cNvPr>
          <p:cNvCxnSpPr>
            <a:cxnSpLocks/>
            <a:stCxn id="6" idx="1"/>
            <a:endCxn id="2" idx="3"/>
          </p:cNvCxnSpPr>
          <p:nvPr/>
        </p:nvCxnSpPr>
        <p:spPr>
          <a:xfrm rot="10800000">
            <a:off x="1525078" y="2507163"/>
            <a:ext cx="654317" cy="927993"/>
          </a:xfrm>
          <a:prstGeom prst="curvedConnector3">
            <a:avLst>
              <a:gd name="adj1" fmla="val 50000"/>
            </a:avLst>
          </a:prstGeom>
          <a:ln>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58BA957-47DE-41B6-A5B4-501F708DB6F4}"/>
              </a:ext>
            </a:extLst>
          </p:cNvPr>
          <p:cNvSpPr/>
          <p:nvPr/>
        </p:nvSpPr>
        <p:spPr>
          <a:xfrm>
            <a:off x="4295982" y="927332"/>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Maximum</a:t>
            </a:r>
            <a:endParaRPr lang="it-IT"/>
          </a:p>
        </p:txBody>
      </p:sp>
      <p:sp>
        <p:nvSpPr>
          <p:cNvPr id="63" name="Rectangle: Rounded Corners 62">
            <a:extLst>
              <a:ext uri="{FF2B5EF4-FFF2-40B4-BE49-F238E27FC236}">
                <a16:creationId xmlns:a16="http://schemas.microsoft.com/office/drawing/2014/main" id="{45BCCE28-4CCB-4E73-AEBC-E169FF9F89BE}"/>
              </a:ext>
            </a:extLst>
          </p:cNvPr>
          <p:cNvSpPr/>
          <p:nvPr/>
        </p:nvSpPr>
        <p:spPr>
          <a:xfrm>
            <a:off x="4295982" y="132416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Minimum</a:t>
            </a:r>
            <a:endParaRPr lang="it-IT">
              <a:solidFill>
                <a:schemeClr val="tx1"/>
              </a:solidFill>
            </a:endParaRPr>
          </a:p>
        </p:txBody>
      </p:sp>
      <p:sp>
        <p:nvSpPr>
          <p:cNvPr id="81" name="Rectangle: Rounded Corners 80">
            <a:extLst>
              <a:ext uri="{FF2B5EF4-FFF2-40B4-BE49-F238E27FC236}">
                <a16:creationId xmlns:a16="http://schemas.microsoft.com/office/drawing/2014/main" id="{B635525F-B32F-4EDC-9F5C-905C81D1025A}"/>
              </a:ext>
            </a:extLst>
          </p:cNvPr>
          <p:cNvSpPr/>
          <p:nvPr/>
        </p:nvSpPr>
        <p:spPr>
          <a:xfrm>
            <a:off x="4305711" y="1869833"/>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PDSI</a:t>
            </a:r>
          </a:p>
        </p:txBody>
      </p:sp>
      <p:sp>
        <p:nvSpPr>
          <p:cNvPr id="6" name="Rectangle: Rounded Corners 5">
            <a:extLst>
              <a:ext uri="{FF2B5EF4-FFF2-40B4-BE49-F238E27FC236}">
                <a16:creationId xmlns:a16="http://schemas.microsoft.com/office/drawing/2014/main" id="{55D09A18-0A58-423A-8BA8-4A608DAEF914}"/>
              </a:ext>
            </a:extLst>
          </p:cNvPr>
          <p:cNvSpPr/>
          <p:nvPr/>
        </p:nvSpPr>
        <p:spPr>
          <a:xfrm>
            <a:off x="2179394" y="3250513"/>
            <a:ext cx="1784657" cy="369284"/>
          </a:xfrm>
          <a:prstGeom prst="roundRect">
            <a:avLst>
              <a:gd name="adj" fmla="val 50000"/>
            </a:avLst>
          </a:prstGeom>
          <a:solidFill>
            <a:srgbClr val="FFE184"/>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a:solidFill>
                  <a:schemeClr val="tx1"/>
                </a:solidFill>
              </a:rPr>
              <a:t>Pollution</a:t>
            </a:r>
          </a:p>
        </p:txBody>
      </p:sp>
      <p:cxnSp>
        <p:nvCxnSpPr>
          <p:cNvPr id="66" name="Connector: Elbow 8">
            <a:extLst>
              <a:ext uri="{FF2B5EF4-FFF2-40B4-BE49-F238E27FC236}">
                <a16:creationId xmlns:a16="http://schemas.microsoft.com/office/drawing/2014/main" id="{5ADAD57C-29F6-DD0F-54D2-2E3D31BF8F0E}"/>
              </a:ext>
            </a:extLst>
          </p:cNvPr>
          <p:cNvCxnSpPr>
            <a:cxnSpLocks/>
            <a:stCxn id="81" idx="1"/>
            <a:endCxn id="4" idx="3"/>
          </p:cNvCxnSpPr>
          <p:nvPr/>
        </p:nvCxnSpPr>
        <p:spPr>
          <a:xfrm rot="10800000" flipV="1">
            <a:off x="3956179" y="2008557"/>
            <a:ext cx="349532" cy="305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Connector: Elbow 8">
            <a:extLst>
              <a:ext uri="{FF2B5EF4-FFF2-40B4-BE49-F238E27FC236}">
                <a16:creationId xmlns:a16="http://schemas.microsoft.com/office/drawing/2014/main" id="{D4168AC6-B5E0-F1D2-AA48-C8364EFDB10A}"/>
              </a:ext>
            </a:extLst>
          </p:cNvPr>
          <p:cNvCxnSpPr>
            <a:cxnSpLocks/>
            <a:stCxn id="63" idx="1"/>
            <a:endCxn id="3" idx="3"/>
          </p:cNvCxnSpPr>
          <p:nvPr/>
        </p:nvCxnSpPr>
        <p:spPr>
          <a:xfrm rot="10800000">
            <a:off x="3956180" y="1292293"/>
            <a:ext cx="339803" cy="17059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Connector: Elbow 8">
            <a:extLst>
              <a:ext uri="{FF2B5EF4-FFF2-40B4-BE49-F238E27FC236}">
                <a16:creationId xmlns:a16="http://schemas.microsoft.com/office/drawing/2014/main" id="{3FED7A97-B378-51D0-2249-282AE3B08A41}"/>
              </a:ext>
            </a:extLst>
          </p:cNvPr>
          <p:cNvCxnSpPr>
            <a:cxnSpLocks/>
            <a:stCxn id="62" idx="1"/>
            <a:endCxn id="3" idx="3"/>
          </p:cNvCxnSpPr>
          <p:nvPr/>
        </p:nvCxnSpPr>
        <p:spPr>
          <a:xfrm rot="10800000" flipV="1">
            <a:off x="3956180" y="1066056"/>
            <a:ext cx="339803"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F3F4D90-B55D-4C63-8573-FBDFC1B566F6}"/>
              </a:ext>
            </a:extLst>
          </p:cNvPr>
          <p:cNvSpPr/>
          <p:nvPr/>
        </p:nvSpPr>
        <p:spPr>
          <a:xfrm>
            <a:off x="353187" y="2119396"/>
            <a:ext cx="1171890" cy="775531"/>
          </a:xfrm>
          <a:prstGeom prst="roundRect">
            <a:avLst>
              <a:gd name="adj" fmla="val 50000"/>
            </a:avLst>
          </a:prstGeom>
          <a:solidFill>
            <a:srgbClr val="FFD34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rgbClr val="000000"/>
                </a:solidFill>
                <a:ea typeface="Open Sans Light"/>
                <a:cs typeface="Open Sans Light"/>
              </a:rPr>
              <a:t>Possible explanatory factors</a:t>
            </a:r>
          </a:p>
        </p:txBody>
      </p:sp>
      <p:sp>
        <p:nvSpPr>
          <p:cNvPr id="70" name="CasellaDiTesto 69">
            <a:extLst>
              <a:ext uri="{FF2B5EF4-FFF2-40B4-BE49-F238E27FC236}">
                <a16:creationId xmlns:a16="http://schemas.microsoft.com/office/drawing/2014/main" id="{8390FCA4-952A-F681-08B2-2782485B5158}"/>
              </a:ext>
            </a:extLst>
          </p:cNvPr>
          <p:cNvSpPr txBox="1"/>
          <p:nvPr/>
        </p:nvSpPr>
        <p:spPr>
          <a:xfrm>
            <a:off x="255208" y="91731"/>
            <a:ext cx="4771218" cy="562527"/>
          </a:xfrm>
          <a:prstGeom prst="rect">
            <a:avLst/>
          </a:prstGeom>
          <a:noFill/>
        </p:spPr>
        <p:txBody>
          <a:bodyPr wrap="square" lIns="91440" tIns="45720" rIns="91440" bIns="45720" rtlCol="0" anchor="t">
            <a:spAutoFit/>
          </a:bodyPr>
          <a:lstStyle/>
          <a:p>
            <a:r>
              <a:rPr lang="en-AU" sz="3000">
                <a:solidFill>
                  <a:srgbClr val="FFC000"/>
                </a:solidFill>
                <a:latin typeface="Calibri"/>
                <a:cs typeface="Calibri"/>
              </a:rPr>
              <a:t>Additional Data</a:t>
            </a:r>
            <a:endParaRPr lang="en-AU" sz="3000">
              <a:solidFill>
                <a:srgbClr val="FFC000"/>
              </a:solidFill>
              <a:latin typeface="Calibri" panose="020F0502020204030204" pitchFamily="34" charset="0"/>
              <a:cs typeface="Calibri" panose="020F0502020204030204" pitchFamily="34" charset="0"/>
            </a:endParaRPr>
          </a:p>
        </p:txBody>
      </p:sp>
      <p:sp>
        <p:nvSpPr>
          <p:cNvPr id="71" name="Rettangolo 70">
            <a:extLst>
              <a:ext uri="{FF2B5EF4-FFF2-40B4-BE49-F238E27FC236}">
                <a16:creationId xmlns:a16="http://schemas.microsoft.com/office/drawing/2014/main" id="{0A2F0FD6-18DC-01C5-CDD8-E8AE61C1DF11}"/>
              </a:ext>
            </a:extLst>
          </p:cNvPr>
          <p:cNvSpPr/>
          <p:nvPr/>
        </p:nvSpPr>
        <p:spPr>
          <a:xfrm>
            <a:off x="6313418" y="4549940"/>
            <a:ext cx="2790399" cy="518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ctor: Elbow 8">
            <a:extLst>
              <a:ext uri="{FF2B5EF4-FFF2-40B4-BE49-F238E27FC236}">
                <a16:creationId xmlns:a16="http://schemas.microsoft.com/office/drawing/2014/main" id="{AE63665F-B3A3-0567-810D-804A2DBD0515}"/>
              </a:ext>
            </a:extLst>
          </p:cNvPr>
          <p:cNvCxnSpPr>
            <a:cxnSpLocks/>
          </p:cNvCxnSpPr>
          <p:nvPr/>
        </p:nvCxnSpPr>
        <p:spPr>
          <a:xfrm flipH="1">
            <a:off x="3956180" y="648094"/>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Rounded Corners 61">
            <a:extLst>
              <a:ext uri="{FF2B5EF4-FFF2-40B4-BE49-F238E27FC236}">
                <a16:creationId xmlns:a16="http://schemas.microsoft.com/office/drawing/2014/main" id="{A3A38639-9DB4-871E-E7C0-27ACF595F796}"/>
              </a:ext>
            </a:extLst>
          </p:cNvPr>
          <p:cNvSpPr/>
          <p:nvPr/>
        </p:nvSpPr>
        <p:spPr>
          <a:xfrm>
            <a:off x="4291717" y="509369"/>
            <a:ext cx="1016034"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Average</a:t>
            </a:r>
            <a:endParaRPr lang="it-IT"/>
          </a:p>
        </p:txBody>
      </p:sp>
      <p:sp>
        <p:nvSpPr>
          <p:cNvPr id="11" name="Rectangle: Rounded Corners 61">
            <a:extLst>
              <a:ext uri="{FF2B5EF4-FFF2-40B4-BE49-F238E27FC236}">
                <a16:creationId xmlns:a16="http://schemas.microsoft.com/office/drawing/2014/main" id="{B2069CC1-B79C-0719-21FC-C0EAF3996429}"/>
              </a:ext>
            </a:extLst>
          </p:cNvPr>
          <p:cNvSpPr/>
          <p:nvPr/>
        </p:nvSpPr>
        <p:spPr>
          <a:xfrm>
            <a:off x="4291717" y="3157709"/>
            <a:ext cx="1118392"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PM 2.5</a:t>
            </a:r>
            <a:endParaRPr lang="it-IT"/>
          </a:p>
        </p:txBody>
      </p:sp>
      <p:sp>
        <p:nvSpPr>
          <p:cNvPr id="12" name="Rectangle: Rounded Corners 62">
            <a:extLst>
              <a:ext uri="{FF2B5EF4-FFF2-40B4-BE49-F238E27FC236}">
                <a16:creationId xmlns:a16="http://schemas.microsoft.com/office/drawing/2014/main" id="{98F98447-12BD-613A-0517-BC0D74E9E022}"/>
              </a:ext>
            </a:extLst>
          </p:cNvPr>
          <p:cNvSpPr/>
          <p:nvPr/>
        </p:nvSpPr>
        <p:spPr>
          <a:xfrm>
            <a:off x="4291717" y="3554540"/>
            <a:ext cx="1118392"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rPr>
              <a:t>Air Quality Index</a:t>
            </a:r>
            <a:endParaRPr lang="it-IT">
              <a:solidFill>
                <a:schemeClr val="tx1"/>
              </a:solidFill>
            </a:endParaRPr>
          </a:p>
        </p:txBody>
      </p:sp>
      <p:cxnSp>
        <p:nvCxnSpPr>
          <p:cNvPr id="13" name="Connector: Elbow 8">
            <a:extLst>
              <a:ext uri="{FF2B5EF4-FFF2-40B4-BE49-F238E27FC236}">
                <a16:creationId xmlns:a16="http://schemas.microsoft.com/office/drawing/2014/main" id="{4ECF6274-8174-565D-C329-6361D908769F}"/>
              </a:ext>
            </a:extLst>
          </p:cNvPr>
          <p:cNvCxnSpPr>
            <a:cxnSpLocks/>
            <a:stCxn id="12" idx="1"/>
          </p:cNvCxnSpPr>
          <p:nvPr/>
        </p:nvCxnSpPr>
        <p:spPr>
          <a:xfrm rot="10800000">
            <a:off x="3951917" y="3522672"/>
            <a:ext cx="339801" cy="17059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or: Elbow 8">
            <a:extLst>
              <a:ext uri="{FF2B5EF4-FFF2-40B4-BE49-F238E27FC236}">
                <a16:creationId xmlns:a16="http://schemas.microsoft.com/office/drawing/2014/main" id="{09D43D5E-24BA-55F4-96CA-F32EEBA4CB4D}"/>
              </a:ext>
            </a:extLst>
          </p:cNvPr>
          <p:cNvCxnSpPr>
            <a:cxnSpLocks/>
            <a:stCxn id="11" idx="1"/>
          </p:cNvCxnSpPr>
          <p:nvPr/>
        </p:nvCxnSpPr>
        <p:spPr>
          <a:xfrm rot="10800000" flipV="1">
            <a:off x="3951917" y="3296433"/>
            <a:ext cx="339801" cy="226236"/>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Connector: Elbow 8">
            <a:extLst>
              <a:ext uri="{FF2B5EF4-FFF2-40B4-BE49-F238E27FC236}">
                <a16:creationId xmlns:a16="http://schemas.microsoft.com/office/drawing/2014/main" id="{B9C04CDE-65BE-9DD2-371D-4AFAB7C347AF}"/>
              </a:ext>
            </a:extLst>
          </p:cNvPr>
          <p:cNvCxnSpPr>
            <a:cxnSpLocks/>
          </p:cNvCxnSpPr>
          <p:nvPr/>
        </p:nvCxnSpPr>
        <p:spPr>
          <a:xfrm flipH="1">
            <a:off x="3951915" y="2878471"/>
            <a:ext cx="339803" cy="639933"/>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61">
            <a:extLst>
              <a:ext uri="{FF2B5EF4-FFF2-40B4-BE49-F238E27FC236}">
                <a16:creationId xmlns:a16="http://schemas.microsoft.com/office/drawing/2014/main" id="{CDBC9FF1-CC62-D955-DCC5-BB90D6B0081D}"/>
              </a:ext>
            </a:extLst>
          </p:cNvPr>
          <p:cNvSpPr/>
          <p:nvPr/>
        </p:nvSpPr>
        <p:spPr>
          <a:xfrm>
            <a:off x="4291716" y="2739746"/>
            <a:ext cx="1118393" cy="277448"/>
          </a:xfrm>
          <a:prstGeom prst="roundRect">
            <a:avLst>
              <a:gd name="adj" fmla="val 50000"/>
            </a:avLst>
          </a:prstGeom>
          <a:solidFill>
            <a:srgbClr val="FFEDA2"/>
          </a:solidFill>
          <a:ln>
            <a:solidFill>
              <a:srgbClr val="FFA80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ea typeface="Open Sans Light"/>
                <a:cs typeface="Open Sans Light"/>
              </a:rPr>
              <a:t>PM 10</a:t>
            </a:r>
            <a:endParaRPr lang="it-IT"/>
          </a:p>
        </p:txBody>
      </p:sp>
      <p:pic>
        <p:nvPicPr>
          <p:cNvPr id="10" name="Elemento grafico 16">
            <a:extLst>
              <a:ext uri="{FF2B5EF4-FFF2-40B4-BE49-F238E27FC236}">
                <a16:creationId xmlns:a16="http://schemas.microsoft.com/office/drawing/2014/main" id="{9176E866-2ADA-B385-BF23-5292984B1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4500" y="788228"/>
            <a:ext cx="2743199" cy="588981"/>
          </a:xfrm>
          <a:prstGeom prst="rect">
            <a:avLst/>
          </a:prstGeom>
        </p:spPr>
      </p:pic>
      <p:pic>
        <p:nvPicPr>
          <p:cNvPr id="17" name="Elemento grafico 16">
            <a:extLst>
              <a:ext uri="{FF2B5EF4-FFF2-40B4-BE49-F238E27FC236}">
                <a16:creationId xmlns:a16="http://schemas.microsoft.com/office/drawing/2014/main" id="{D0802A7D-5474-C33F-7FCF-E5B4F00E387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382"/>
          <a:stretch/>
        </p:blipFill>
        <p:spPr>
          <a:xfrm>
            <a:off x="6475921" y="834324"/>
            <a:ext cx="2101778" cy="588981"/>
          </a:xfrm>
          <a:prstGeom prst="rect">
            <a:avLst/>
          </a:prstGeom>
        </p:spPr>
      </p:pic>
    </p:spTree>
    <p:extLst>
      <p:ext uri="{BB962C8B-B14F-4D97-AF65-F5344CB8AC3E}">
        <p14:creationId xmlns:p14="http://schemas.microsoft.com/office/powerpoint/2010/main" val="2692892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0">
            <a:extLst>
              <a:ext uri="{FF2B5EF4-FFF2-40B4-BE49-F238E27FC236}">
                <a16:creationId xmlns:a16="http://schemas.microsoft.com/office/drawing/2014/main" id="{10DE3EBB-4895-24E0-A9EB-518E7B4530B8}"/>
              </a:ext>
            </a:extLst>
          </p:cNvPr>
          <p:cNvSpPr/>
          <p:nvPr/>
        </p:nvSpPr>
        <p:spPr>
          <a:xfrm>
            <a:off x="3084104" y="1083854"/>
            <a:ext cx="2975792" cy="2975792"/>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grpSp>
        <p:nvGrpSpPr>
          <p:cNvPr id="6" name="Group 6">
            <a:extLst>
              <a:ext uri="{FF2B5EF4-FFF2-40B4-BE49-F238E27FC236}">
                <a16:creationId xmlns:a16="http://schemas.microsoft.com/office/drawing/2014/main" id="{8D960F72-F35F-4762-4666-9F40F6B4792E}"/>
              </a:ext>
            </a:extLst>
          </p:cNvPr>
          <p:cNvGrpSpPr/>
          <p:nvPr/>
        </p:nvGrpSpPr>
        <p:grpSpPr>
          <a:xfrm>
            <a:off x="3663091" y="1662841"/>
            <a:ext cx="1817819" cy="1817819"/>
            <a:chOff x="9989883" y="4654296"/>
            <a:chExt cx="4407408" cy="4407408"/>
          </a:xfrm>
        </p:grpSpPr>
        <p:sp>
          <p:nvSpPr>
            <p:cNvPr id="7" name="Oval 3">
              <a:extLst>
                <a:ext uri="{FF2B5EF4-FFF2-40B4-BE49-F238E27FC236}">
                  <a16:creationId xmlns:a16="http://schemas.microsoft.com/office/drawing/2014/main" id="{4B435DA9-C37B-E2BE-6C58-EE98CC985EA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8" name="Arc 2">
              <a:extLst>
                <a:ext uri="{FF2B5EF4-FFF2-40B4-BE49-F238E27FC236}">
                  <a16:creationId xmlns:a16="http://schemas.microsoft.com/office/drawing/2014/main" id="{BF0D4782-B253-775A-C46A-99939C31949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
        <p:nvSpPr>
          <p:cNvPr id="9" name="TextBox 10">
            <a:extLst>
              <a:ext uri="{FF2B5EF4-FFF2-40B4-BE49-F238E27FC236}">
                <a16:creationId xmlns:a16="http://schemas.microsoft.com/office/drawing/2014/main" id="{DC989982-1302-95BB-385F-642B25CA9905}"/>
              </a:ext>
            </a:extLst>
          </p:cNvPr>
          <p:cNvSpPr txBox="1"/>
          <p:nvPr/>
        </p:nvSpPr>
        <p:spPr>
          <a:xfrm>
            <a:off x="3928234" y="1597289"/>
            <a:ext cx="1287532" cy="2077492"/>
          </a:xfrm>
          <a:prstGeom prst="rect">
            <a:avLst/>
          </a:prstGeom>
          <a:noFill/>
        </p:spPr>
        <p:txBody>
          <a:bodyPr wrap="none" rtlCol="0" anchor="ctr">
            <a:spAutoFit/>
          </a:bodyPr>
          <a:lstStyle/>
          <a:p>
            <a:pPr algn="ctr"/>
            <a:r>
              <a:rPr lang="en-US" sz="12900">
                <a:solidFill>
                  <a:schemeClr val="accent1">
                    <a:alpha val="40000"/>
                  </a:schemeClr>
                </a:solidFill>
                <a:ea typeface="Open Sans Bold" panose="020B0806030504020204" pitchFamily="34" charset="0"/>
                <a:cs typeface="Open Sans Bold" panose="020B0806030504020204" pitchFamily="34" charset="0"/>
              </a:rPr>
              <a:t>X</a:t>
            </a:r>
          </a:p>
        </p:txBody>
      </p:sp>
      <p:sp>
        <p:nvSpPr>
          <p:cNvPr id="10" name="TextBox 11">
            <a:extLst>
              <a:ext uri="{FF2B5EF4-FFF2-40B4-BE49-F238E27FC236}">
                <a16:creationId xmlns:a16="http://schemas.microsoft.com/office/drawing/2014/main" id="{73D08B07-AC6E-C9DD-75C8-3B88813FC8FB}"/>
              </a:ext>
            </a:extLst>
          </p:cNvPr>
          <p:cNvSpPr txBox="1"/>
          <p:nvPr/>
        </p:nvSpPr>
        <p:spPr>
          <a:xfrm>
            <a:off x="1752600" y="2286933"/>
            <a:ext cx="6237514" cy="646331"/>
          </a:xfrm>
          <a:prstGeom prst="rect">
            <a:avLst/>
          </a:prstGeom>
          <a:noFill/>
        </p:spPr>
        <p:txBody>
          <a:bodyPr wrap="square" rtlCol="0">
            <a:spAutoFit/>
          </a:bodyPr>
          <a:lstStyle/>
          <a:p>
            <a:pPr algn="ctr"/>
            <a:r>
              <a:rPr lang="en-US" sz="3600" i="1">
                <a:solidFill>
                  <a:schemeClr val="accent2"/>
                </a:solidFill>
                <a:latin typeface="Mali SemiBold"/>
                <a:ea typeface="Mali SemiBold"/>
                <a:cs typeface="Mali SemiBold"/>
              </a:rPr>
              <a:t>1. DATA </a:t>
            </a:r>
            <a:r>
              <a:rPr lang="en-US" sz="3600" i="1">
                <a:solidFill>
                  <a:schemeClr val="accent2"/>
                </a:solidFill>
                <a:latin typeface="Mali SemiBold"/>
                <a:ea typeface="Mali SemiBold"/>
                <a:cs typeface="Mali SemiBold"/>
                <a:sym typeface="Mali SemiBold"/>
              </a:rPr>
              <a:t>EXPLORATION</a:t>
            </a:r>
          </a:p>
        </p:txBody>
      </p:sp>
      <p:grpSp>
        <p:nvGrpSpPr>
          <p:cNvPr id="11" name="Group 7">
            <a:extLst>
              <a:ext uri="{FF2B5EF4-FFF2-40B4-BE49-F238E27FC236}">
                <a16:creationId xmlns:a16="http://schemas.microsoft.com/office/drawing/2014/main" id="{01DF5D74-EF5D-B229-5389-5A8A5BCF1252}"/>
              </a:ext>
            </a:extLst>
          </p:cNvPr>
          <p:cNvGrpSpPr/>
          <p:nvPr/>
        </p:nvGrpSpPr>
        <p:grpSpPr>
          <a:xfrm rot="15300000" flipH="1">
            <a:off x="3572200" y="1571950"/>
            <a:ext cx="1999601" cy="1999601"/>
            <a:chOff x="9989883" y="4654296"/>
            <a:chExt cx="4407408" cy="4407408"/>
          </a:xfrm>
        </p:grpSpPr>
        <p:sp>
          <p:nvSpPr>
            <p:cNvPr id="12" name="Oval 8">
              <a:extLst>
                <a:ext uri="{FF2B5EF4-FFF2-40B4-BE49-F238E27FC236}">
                  <a16:creationId xmlns:a16="http://schemas.microsoft.com/office/drawing/2014/main" id="{EA6E0596-4659-446E-26E1-454E23F6071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3" name="Arc 9">
              <a:extLst>
                <a:ext uri="{FF2B5EF4-FFF2-40B4-BE49-F238E27FC236}">
                  <a16:creationId xmlns:a16="http://schemas.microsoft.com/office/drawing/2014/main" id="{5B85F240-38E6-E1DB-6D8B-69D6CAAF47C5}"/>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4" name="Group 14">
            <a:extLst>
              <a:ext uri="{FF2B5EF4-FFF2-40B4-BE49-F238E27FC236}">
                <a16:creationId xmlns:a16="http://schemas.microsoft.com/office/drawing/2014/main" id="{327C184D-78C5-955F-550B-ACE60E68B4F1}"/>
              </a:ext>
            </a:extLst>
          </p:cNvPr>
          <p:cNvGrpSpPr/>
          <p:nvPr/>
        </p:nvGrpSpPr>
        <p:grpSpPr>
          <a:xfrm>
            <a:off x="3472220" y="1471970"/>
            <a:ext cx="2199561" cy="2199561"/>
            <a:chOff x="9989883" y="4654296"/>
            <a:chExt cx="4407408" cy="4407408"/>
          </a:xfrm>
        </p:grpSpPr>
        <p:sp>
          <p:nvSpPr>
            <p:cNvPr id="15" name="Oval 15">
              <a:extLst>
                <a:ext uri="{FF2B5EF4-FFF2-40B4-BE49-F238E27FC236}">
                  <a16:creationId xmlns:a16="http://schemas.microsoft.com/office/drawing/2014/main" id="{0C029B25-B39D-D10F-C1ED-712F50FB0806}"/>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6" name="Arc 16">
              <a:extLst>
                <a:ext uri="{FF2B5EF4-FFF2-40B4-BE49-F238E27FC236}">
                  <a16:creationId xmlns:a16="http://schemas.microsoft.com/office/drawing/2014/main" id="{D72AA930-C418-06B5-3D0C-6660AA1320DA}"/>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grpSp>
        <p:nvGrpSpPr>
          <p:cNvPr id="17" name="Group 17">
            <a:extLst>
              <a:ext uri="{FF2B5EF4-FFF2-40B4-BE49-F238E27FC236}">
                <a16:creationId xmlns:a16="http://schemas.microsoft.com/office/drawing/2014/main" id="{01B4444C-9B86-A7F8-4715-7F7C5040EE81}"/>
              </a:ext>
            </a:extLst>
          </p:cNvPr>
          <p:cNvGrpSpPr/>
          <p:nvPr/>
        </p:nvGrpSpPr>
        <p:grpSpPr>
          <a:xfrm rot="15300000" flipH="1">
            <a:off x="3362242" y="1361992"/>
            <a:ext cx="2419517" cy="2419517"/>
            <a:chOff x="9989883" y="4654296"/>
            <a:chExt cx="4407408" cy="4407408"/>
          </a:xfrm>
        </p:grpSpPr>
        <p:sp>
          <p:nvSpPr>
            <p:cNvPr id="18" name="Oval 18">
              <a:extLst>
                <a:ext uri="{FF2B5EF4-FFF2-40B4-BE49-F238E27FC236}">
                  <a16:creationId xmlns:a16="http://schemas.microsoft.com/office/drawing/2014/main" id="{6120F783-4846-D39A-7B05-22C31DD66C4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19" name="Arc 19">
              <a:extLst>
                <a:ext uri="{FF2B5EF4-FFF2-40B4-BE49-F238E27FC236}">
                  <a16:creationId xmlns:a16="http://schemas.microsoft.com/office/drawing/2014/main" id="{9A8B8B01-0DC1-7FCE-B43E-75EEFB250CF2}"/>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25"/>
            </a:p>
          </p:txBody>
        </p:sp>
      </p:grpSp>
    </p:spTree>
    <p:extLst>
      <p:ext uri="{BB962C8B-B14F-4D97-AF65-F5344CB8AC3E}">
        <p14:creationId xmlns:p14="http://schemas.microsoft.com/office/powerpoint/2010/main" val="249516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childTnLst>
                                </p:cTn>
                              </p:par>
                              <p:par>
                                <p:cTn id="14" presetID="10" presetClass="entr" presetSubtype="0" fill="hold"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300"/>
                                        <p:tgtEl>
                                          <p:spTgt spid="17"/>
                                        </p:tgtEl>
                                      </p:cBhvr>
                                    </p:animEffect>
                                  </p:childTnLst>
                                </p:cTn>
                              </p:par>
                              <p:par>
                                <p:cTn id="17" presetID="8" presetClass="emph" presetSubtype="0" repeatCount="indefinite" fill="hold" nodeType="withEffect">
                                  <p:stCondLst>
                                    <p:cond delay="0"/>
                                  </p:stCondLst>
                                  <p:childTnLst>
                                    <p:animRot by="21600000">
                                      <p:cBhvr>
                                        <p:cTn id="18" dur="2000" fill="hold"/>
                                        <p:tgtEl>
                                          <p:spTgt spid="6"/>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11"/>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4"/>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7"/>
                                        </p:tgtEl>
                                        <p:attrNameLst>
                                          <p:attrName>r</p:attrName>
                                        </p:attrNameLst>
                                      </p:cBhvr>
                                    </p:animRot>
                                  </p:childTnLst>
                                </p:cTn>
                              </p:par>
                              <p:par>
                                <p:cTn id="25" presetID="6" presetClass="entr" presetSubtype="32" fill="hold" grpId="0"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circle(out)">
                                      <p:cBhvr>
                                        <p:cTn id="27" dur="1000"/>
                                        <p:tgtEl>
                                          <p:spTgt spid="9"/>
                                        </p:tgtEl>
                                      </p:cBhvr>
                                    </p:animEffect>
                                  </p:childTnLst>
                                </p:cTn>
                              </p:par>
                              <p:par>
                                <p:cTn id="28" presetID="16" presetClass="entr" presetSubtype="37" fill="hold" grpId="0" nodeType="withEffect">
                                  <p:stCondLst>
                                    <p:cond delay="700"/>
                                  </p:stCondLst>
                                  <p:childTnLst>
                                    <p:set>
                                      <p:cBhvr>
                                        <p:cTn id="29" dur="1" fill="hold">
                                          <p:stCondLst>
                                            <p:cond delay="0"/>
                                          </p:stCondLst>
                                        </p:cTn>
                                        <p:tgtEl>
                                          <p:spTgt spid="10"/>
                                        </p:tgtEl>
                                        <p:attrNameLst>
                                          <p:attrName>style.visibility</p:attrName>
                                        </p:attrNameLst>
                                      </p:cBhvr>
                                      <p:to>
                                        <p:strVal val="visible"/>
                                      </p:to>
                                    </p:set>
                                    <p:animEffect transition="in" filter="barn(outVertical)">
                                      <p:cBhvr>
                                        <p:cTn id="30" dur="500"/>
                                        <p:tgtEl>
                                          <p:spTgt spid="10"/>
                                        </p:tgtEl>
                                      </p:cBhvr>
                                    </p:animEffect>
                                  </p:childTnLst>
                                </p:cTn>
                              </p:par>
                              <p:par>
                                <p:cTn id="31" presetID="6" presetClass="emph" presetSubtype="0" repeatCount="indefinite" autoRev="1" fill="hold" nodeType="withEffect">
                                  <p:stCondLst>
                                    <p:cond delay="1200"/>
                                  </p:stCondLst>
                                  <p:childTnLst>
                                    <p:animScale>
                                      <p:cBhvr>
                                        <p:cTn id="32"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386640" y="127928"/>
            <a:ext cx="8210700" cy="759758"/>
          </a:xfrm>
        </p:spPr>
        <p:txBody>
          <a:bodyPr/>
          <a:lstStyle/>
          <a:p>
            <a:pPr algn="l"/>
            <a:r>
              <a:rPr lang="en-US"/>
              <a:t>Analysis of «abnormal» periods</a:t>
            </a:r>
          </a:p>
        </p:txBody>
      </p:sp>
      <p:pic>
        <p:nvPicPr>
          <p:cNvPr id="3" name="Immagine 2">
            <a:extLst>
              <a:ext uri="{FF2B5EF4-FFF2-40B4-BE49-F238E27FC236}">
                <a16:creationId xmlns:a16="http://schemas.microsoft.com/office/drawing/2014/main" id="{4B2F10A3-1335-A1C9-1A05-CE9F1132244C}"/>
              </a:ext>
            </a:extLst>
          </p:cNvPr>
          <p:cNvPicPr>
            <a:picLocks noChangeAspect="1"/>
          </p:cNvPicPr>
          <p:nvPr/>
        </p:nvPicPr>
        <p:blipFill rotWithShape="1">
          <a:blip r:embed="rId3"/>
          <a:srcRect r="3018"/>
          <a:stretch/>
        </p:blipFill>
        <p:spPr>
          <a:xfrm>
            <a:off x="364918" y="902769"/>
            <a:ext cx="5475608" cy="2204264"/>
          </a:xfrm>
          <a:prstGeom prst="rect">
            <a:avLst/>
          </a:prstGeom>
        </p:spPr>
      </p:pic>
      <p:sp>
        <p:nvSpPr>
          <p:cNvPr id="7" name="CasellaDiTesto 6">
            <a:extLst>
              <a:ext uri="{FF2B5EF4-FFF2-40B4-BE49-F238E27FC236}">
                <a16:creationId xmlns:a16="http://schemas.microsoft.com/office/drawing/2014/main" id="{E58DF65F-18EB-255A-3A31-BEC7DC94DF7B}"/>
              </a:ext>
            </a:extLst>
          </p:cNvPr>
          <p:cNvSpPr txBox="1"/>
          <p:nvPr/>
        </p:nvSpPr>
        <p:spPr>
          <a:xfrm>
            <a:off x="6023398" y="1624771"/>
            <a:ext cx="2930031" cy="954107"/>
          </a:xfrm>
          <a:prstGeom prst="rect">
            <a:avLst/>
          </a:prstGeom>
          <a:noFill/>
        </p:spPr>
        <p:txBody>
          <a:bodyPr wrap="square" rtlCol="0">
            <a:spAutoFit/>
          </a:bodyPr>
          <a:lstStyle/>
          <a:p>
            <a:r>
              <a:rPr lang="en-GB">
                <a:latin typeface="Calibri" panose="020F0502020204030204" pitchFamily="34" charset="0"/>
                <a:cs typeface="Calibri" panose="020F0502020204030204" pitchFamily="34" charset="0"/>
              </a:rPr>
              <a:t>Significance difference at 5% between summer and winter in the following years:</a:t>
            </a:r>
          </a:p>
          <a:p>
            <a:r>
              <a:rPr lang="en-GB">
                <a:latin typeface="Calibri" panose="020F0502020204030204" pitchFamily="34" charset="0"/>
                <a:cs typeface="Calibri" panose="020F0502020204030204" pitchFamily="34" charset="0"/>
              </a:rPr>
              <a:t>2015, 2016, 2017, 2018, 2021, 2022</a:t>
            </a:r>
            <a:endParaRPr lang="en-GB" b="1">
              <a:latin typeface="Calibri" panose="020F0502020204030204" pitchFamily="34" charset="0"/>
              <a:cs typeface="Calibri" panose="020F0502020204030204" pitchFamily="34" charset="0"/>
            </a:endParaRPr>
          </a:p>
        </p:txBody>
      </p:sp>
      <p:pic>
        <p:nvPicPr>
          <p:cNvPr id="8" name="Immagine 7">
            <a:extLst>
              <a:ext uri="{FF2B5EF4-FFF2-40B4-BE49-F238E27FC236}">
                <a16:creationId xmlns:a16="http://schemas.microsoft.com/office/drawing/2014/main" id="{B4780CEF-4A5F-E700-9D33-FAC7CA20BCC0}"/>
              </a:ext>
            </a:extLst>
          </p:cNvPr>
          <p:cNvPicPr>
            <a:picLocks noChangeAspect="1"/>
          </p:cNvPicPr>
          <p:nvPr/>
        </p:nvPicPr>
        <p:blipFill>
          <a:blip r:embed="rId4"/>
          <a:stretch>
            <a:fillRect/>
          </a:stretch>
        </p:blipFill>
        <p:spPr>
          <a:xfrm>
            <a:off x="3022712" y="3180378"/>
            <a:ext cx="4853694" cy="1737367"/>
          </a:xfrm>
          <a:prstGeom prst="rect">
            <a:avLst/>
          </a:prstGeom>
        </p:spPr>
      </p:pic>
      <p:sp>
        <p:nvSpPr>
          <p:cNvPr id="4" name="CasellaDiTesto 3">
            <a:extLst>
              <a:ext uri="{FF2B5EF4-FFF2-40B4-BE49-F238E27FC236}">
                <a16:creationId xmlns:a16="http://schemas.microsoft.com/office/drawing/2014/main" id="{57C5EC1A-1C5B-5571-B40C-298461FAD8B0}"/>
              </a:ext>
            </a:extLst>
          </p:cNvPr>
          <p:cNvSpPr txBox="1"/>
          <p:nvPr/>
        </p:nvSpPr>
        <p:spPr>
          <a:xfrm>
            <a:off x="6048450" y="1035323"/>
            <a:ext cx="2730632" cy="523220"/>
          </a:xfrm>
          <a:prstGeom prst="rect">
            <a:avLst/>
          </a:prstGeom>
          <a:noFill/>
        </p:spPr>
        <p:txBody>
          <a:bodyPr wrap="square" rtlCol="0">
            <a:spAutoFit/>
          </a:bodyPr>
          <a:lstStyle/>
          <a:p>
            <a:r>
              <a:rPr lang="it-IT" b="1" err="1"/>
              <a:t>Paired</a:t>
            </a:r>
            <a:r>
              <a:rPr lang="it-IT" b="1"/>
              <a:t> </a:t>
            </a:r>
            <a:r>
              <a:rPr lang="it-IT" b="1" err="1"/>
              <a:t>two</a:t>
            </a:r>
            <a:r>
              <a:rPr lang="it-IT" b="1"/>
              <a:t> </a:t>
            </a:r>
            <a:r>
              <a:rPr lang="it-IT" b="1" err="1"/>
              <a:t>population</a:t>
            </a:r>
            <a:r>
              <a:rPr lang="it-IT" b="1"/>
              <a:t> test in </a:t>
            </a:r>
            <a:r>
              <a:rPr lang="it-IT" b="1" err="1"/>
              <a:t>each</a:t>
            </a:r>
            <a:r>
              <a:rPr lang="it-IT" b="1"/>
              <a:t> </a:t>
            </a:r>
            <a:r>
              <a:rPr lang="it-IT" b="1" err="1"/>
              <a:t>year</a:t>
            </a:r>
            <a:r>
              <a:rPr lang="it-IT" b="1"/>
              <a:t>:</a:t>
            </a:r>
          </a:p>
        </p:txBody>
      </p:sp>
    </p:spTree>
    <p:extLst>
      <p:ext uri="{BB962C8B-B14F-4D97-AF65-F5344CB8AC3E}">
        <p14:creationId xmlns:p14="http://schemas.microsoft.com/office/powerpoint/2010/main" val="97612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338B6-77DE-C04E-9AFE-68179636E9A9}"/>
              </a:ext>
            </a:extLst>
          </p:cNvPr>
          <p:cNvSpPr>
            <a:spLocks noGrp="1"/>
          </p:cNvSpPr>
          <p:nvPr>
            <p:ph type="title"/>
          </p:nvPr>
        </p:nvSpPr>
        <p:spPr>
          <a:xfrm>
            <a:off x="228450" y="-38334"/>
            <a:ext cx="8210700" cy="1222181"/>
          </a:xfrm>
        </p:spPr>
        <p:txBody>
          <a:bodyPr/>
          <a:lstStyle/>
          <a:p>
            <a:pPr algn="l"/>
            <a:r>
              <a:rPr lang="en-US"/>
              <a:t>Analysis of «abnormal» periods</a:t>
            </a:r>
          </a:p>
        </p:txBody>
      </p:sp>
      <p:pic>
        <p:nvPicPr>
          <p:cNvPr id="4" name="Immagine 3">
            <a:extLst>
              <a:ext uri="{FF2B5EF4-FFF2-40B4-BE49-F238E27FC236}">
                <a16:creationId xmlns:a16="http://schemas.microsoft.com/office/drawing/2014/main" id="{CCDF6601-6D17-3A31-C994-B181FA4448C6}"/>
              </a:ext>
            </a:extLst>
          </p:cNvPr>
          <p:cNvPicPr>
            <a:picLocks noChangeAspect="1"/>
          </p:cNvPicPr>
          <p:nvPr/>
        </p:nvPicPr>
        <p:blipFill rotWithShape="1">
          <a:blip r:embed="rId3"/>
          <a:srcRect r="2403" b="18739"/>
          <a:stretch/>
        </p:blipFill>
        <p:spPr>
          <a:xfrm>
            <a:off x="466577" y="1491065"/>
            <a:ext cx="3705374" cy="2421493"/>
          </a:xfrm>
          <a:prstGeom prst="rect">
            <a:avLst/>
          </a:prstGeom>
        </p:spPr>
      </p:pic>
      <p:sp>
        <p:nvSpPr>
          <p:cNvPr id="5" name="CasellaDiTesto 4">
            <a:extLst>
              <a:ext uri="{FF2B5EF4-FFF2-40B4-BE49-F238E27FC236}">
                <a16:creationId xmlns:a16="http://schemas.microsoft.com/office/drawing/2014/main" id="{B6ED86A9-F2A7-2FE9-AD24-494D331BD9FF}"/>
              </a:ext>
            </a:extLst>
          </p:cNvPr>
          <p:cNvSpPr txBox="1"/>
          <p:nvPr/>
        </p:nvSpPr>
        <p:spPr>
          <a:xfrm>
            <a:off x="704850" y="4164675"/>
            <a:ext cx="3867150" cy="738664"/>
          </a:xfrm>
          <a:prstGeom prst="rect">
            <a:avLst/>
          </a:prstGeom>
          <a:noFill/>
        </p:spPr>
        <p:txBody>
          <a:bodyPr wrap="square" rtlCol="0">
            <a:spAutoFit/>
          </a:bodyPr>
          <a:lstStyle/>
          <a:p>
            <a:r>
              <a:rPr lang="en-GB">
                <a:latin typeface="Calibri" panose="020F0502020204030204" pitchFamily="34" charset="0"/>
                <a:cs typeface="Calibri" panose="020F0502020204030204" pitchFamily="34" charset="0"/>
              </a:rPr>
              <a:t>Local permutational test for difference in colony lost % between </a:t>
            </a:r>
            <a:r>
              <a:rPr lang="en-GB" b="1">
                <a:latin typeface="Calibri" panose="020F0502020204030204" pitchFamily="34" charset="0"/>
                <a:cs typeface="Calibri" panose="020F0502020204030204" pitchFamily="34" charset="0"/>
              </a:rPr>
              <a:t>summer </a:t>
            </a:r>
            <a:r>
              <a:rPr lang="en-GB">
                <a:latin typeface="Calibri" panose="020F0502020204030204" pitchFamily="34" charset="0"/>
                <a:cs typeface="Calibri" panose="020F0502020204030204" pitchFamily="34" charset="0"/>
              </a:rPr>
              <a:t>(functional data Q2-Q3) </a:t>
            </a:r>
            <a:r>
              <a:rPr lang="en-GB" b="1">
                <a:latin typeface="Calibri" panose="020F0502020204030204" pitchFamily="34" charset="0"/>
                <a:cs typeface="Calibri" panose="020F0502020204030204" pitchFamily="34" charset="0"/>
              </a:rPr>
              <a:t>and winter </a:t>
            </a:r>
            <a:r>
              <a:rPr lang="en-GB">
                <a:latin typeface="Calibri" panose="020F0502020204030204" pitchFamily="34" charset="0"/>
                <a:cs typeface="Calibri" panose="020F0502020204030204" pitchFamily="34" charset="0"/>
              </a:rPr>
              <a:t>(</a:t>
            </a:r>
            <a:r>
              <a:rPr lang="en-GB" err="1">
                <a:latin typeface="Calibri" panose="020F0502020204030204" pitchFamily="34" charset="0"/>
                <a:cs typeface="Calibri" panose="020F0502020204030204" pitchFamily="34" charset="0"/>
              </a:rPr>
              <a:t>funtional</a:t>
            </a:r>
            <a:r>
              <a:rPr lang="en-GB">
                <a:latin typeface="Calibri" panose="020F0502020204030204" pitchFamily="34" charset="0"/>
                <a:cs typeface="Calibri" panose="020F0502020204030204" pitchFamily="34" charset="0"/>
              </a:rPr>
              <a:t> data Q4-Q1)</a:t>
            </a:r>
          </a:p>
        </p:txBody>
      </p:sp>
      <p:sp>
        <p:nvSpPr>
          <p:cNvPr id="6" name="CasellaDiTesto 5">
            <a:extLst>
              <a:ext uri="{FF2B5EF4-FFF2-40B4-BE49-F238E27FC236}">
                <a16:creationId xmlns:a16="http://schemas.microsoft.com/office/drawing/2014/main" id="{11637D3B-0776-5FCD-BCC0-5E56248018FF}"/>
              </a:ext>
            </a:extLst>
          </p:cNvPr>
          <p:cNvSpPr txBox="1"/>
          <p:nvPr/>
        </p:nvSpPr>
        <p:spPr>
          <a:xfrm>
            <a:off x="2164972" y="3918454"/>
            <a:ext cx="568572" cy="246221"/>
          </a:xfrm>
          <a:prstGeom prst="rect">
            <a:avLst/>
          </a:prstGeom>
          <a:noFill/>
        </p:spPr>
        <p:txBody>
          <a:bodyPr wrap="square" rtlCol="0">
            <a:spAutoFit/>
          </a:bodyPr>
          <a:lstStyle/>
          <a:p>
            <a:r>
              <a:rPr lang="it-IT" sz="1000">
                <a:latin typeface="Calibri" panose="020F0502020204030204" pitchFamily="34" charset="0"/>
                <a:cs typeface="Calibri" panose="020F0502020204030204" pitchFamily="34" charset="0"/>
              </a:rPr>
              <a:t>Time</a:t>
            </a:r>
          </a:p>
        </p:txBody>
      </p:sp>
      <p:pic>
        <p:nvPicPr>
          <p:cNvPr id="8" name="Immagine 3">
            <a:extLst>
              <a:ext uri="{FF2B5EF4-FFF2-40B4-BE49-F238E27FC236}">
                <a16:creationId xmlns:a16="http://schemas.microsoft.com/office/drawing/2014/main" id="{F988285E-0F11-7844-1556-41EDF1792D82}"/>
              </a:ext>
            </a:extLst>
          </p:cNvPr>
          <p:cNvPicPr>
            <a:picLocks noChangeAspect="1"/>
          </p:cNvPicPr>
          <p:nvPr/>
        </p:nvPicPr>
        <p:blipFill>
          <a:blip r:embed="rId4"/>
          <a:stretch>
            <a:fillRect/>
          </a:stretch>
        </p:blipFill>
        <p:spPr>
          <a:xfrm>
            <a:off x="5073870" y="957495"/>
            <a:ext cx="3282082" cy="3282082"/>
          </a:xfrm>
          <a:prstGeom prst="rect">
            <a:avLst/>
          </a:prstGeom>
        </p:spPr>
      </p:pic>
      <p:sp>
        <p:nvSpPr>
          <p:cNvPr id="10" name="CasellaDiTesto 9">
            <a:extLst>
              <a:ext uri="{FF2B5EF4-FFF2-40B4-BE49-F238E27FC236}">
                <a16:creationId xmlns:a16="http://schemas.microsoft.com/office/drawing/2014/main" id="{AEFCF65C-D609-7EB4-7BD0-3665D64E577B}"/>
              </a:ext>
            </a:extLst>
          </p:cNvPr>
          <p:cNvSpPr txBox="1"/>
          <p:nvPr/>
        </p:nvSpPr>
        <p:spPr>
          <a:xfrm>
            <a:off x="4572000" y="4219777"/>
            <a:ext cx="4325393" cy="738664"/>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lang="en-US" b="1">
                <a:latin typeface="Calibri" panose="020F0502020204030204" pitchFamily="34" charset="0"/>
                <a:cs typeface="Calibri" panose="020F0502020204030204" pitchFamily="34" charset="0"/>
              </a:rPr>
              <a:t>Losses are</a:t>
            </a:r>
            <a:r>
              <a:rPr lang="en-US" b="1" noProof="0">
                <a:latin typeface="Calibri" panose="020F0502020204030204" pitchFamily="34" charset="0"/>
                <a:cs typeface="Calibri" panose="020F0502020204030204" pitchFamily="34" charset="0"/>
              </a:rPr>
              <a:t> higher in the quarter Q1 rather than in Q2 </a:t>
            </a:r>
            <a:r>
              <a:rPr lang="en-US">
                <a:latin typeface="Calibri" panose="020F0502020204030204" pitchFamily="34" charset="0"/>
                <a:cs typeface="Calibri" panose="020F0502020204030204" pitchFamily="34" charset="0"/>
              </a:rPr>
              <a:t>[performing a </a:t>
            </a:r>
            <a:r>
              <a:rPr lang="en-US" noProof="0">
                <a:latin typeface="Calibri" panose="020F0502020204030204" pitchFamily="34" charset="0"/>
                <a:cs typeface="Calibri" panose="020F0502020204030204" pitchFamily="34" charset="0"/>
              </a:rPr>
              <a:t>two-sample paired permutation test on only these quarters]</a:t>
            </a:r>
          </a:p>
        </p:txBody>
      </p:sp>
      <p:sp>
        <p:nvSpPr>
          <p:cNvPr id="3" name="CasellaDiTesto 2">
            <a:extLst>
              <a:ext uri="{FF2B5EF4-FFF2-40B4-BE49-F238E27FC236}">
                <a16:creationId xmlns:a16="http://schemas.microsoft.com/office/drawing/2014/main" id="{D9D0D885-806F-E540-7C53-BBF30DB9628A}"/>
              </a:ext>
            </a:extLst>
          </p:cNvPr>
          <p:cNvSpPr txBox="1"/>
          <p:nvPr/>
        </p:nvSpPr>
        <p:spPr>
          <a:xfrm>
            <a:off x="393217" y="651735"/>
            <a:ext cx="7441080" cy="738664"/>
          </a:xfrm>
          <a:prstGeom prst="rect">
            <a:avLst/>
          </a:prstGeom>
          <a:noFill/>
        </p:spPr>
        <p:txBody>
          <a:bodyPr wrap="square" rtlCol="0">
            <a:spAutoFit/>
          </a:bodyPr>
          <a:lstStyle/>
          <a:p>
            <a:r>
              <a:rPr lang="it-IT" b="1"/>
              <a:t>Global </a:t>
            </a:r>
            <a:r>
              <a:rPr lang="it-IT" b="1" err="1"/>
              <a:t>Permutational</a:t>
            </a:r>
            <a:r>
              <a:rPr lang="it-IT" b="1"/>
              <a:t> test for </a:t>
            </a:r>
            <a:r>
              <a:rPr lang="it-IT" b="1" err="1"/>
              <a:t>functional</a:t>
            </a:r>
            <a:r>
              <a:rPr lang="it-IT" b="1"/>
              <a:t> data: </a:t>
            </a:r>
            <a:r>
              <a:rPr lang="it-IT" err="1"/>
              <a:t>statistical</a:t>
            </a:r>
            <a:r>
              <a:rPr lang="it-IT"/>
              <a:t> </a:t>
            </a:r>
            <a:r>
              <a:rPr lang="it-IT" err="1"/>
              <a:t>evidence</a:t>
            </a:r>
            <a:r>
              <a:rPr lang="it-IT"/>
              <a:t> of </a:t>
            </a:r>
            <a:r>
              <a:rPr lang="it-IT" err="1"/>
              <a:t>difference</a:t>
            </a:r>
            <a:r>
              <a:rPr lang="it-IT"/>
              <a:t> in </a:t>
            </a:r>
            <a:r>
              <a:rPr lang="it-IT" err="1"/>
              <a:t>distribution</a:t>
            </a:r>
            <a:r>
              <a:rPr lang="it-IT"/>
              <a:t> </a:t>
            </a:r>
            <a:r>
              <a:rPr lang="it-IT" err="1"/>
              <a:t>between</a:t>
            </a:r>
            <a:r>
              <a:rPr lang="it-IT"/>
              <a:t> </a:t>
            </a:r>
            <a:r>
              <a:rPr lang="it-IT" err="1"/>
              <a:t>summer</a:t>
            </a:r>
            <a:r>
              <a:rPr lang="it-IT"/>
              <a:t> and winter.</a:t>
            </a:r>
          </a:p>
          <a:p>
            <a:r>
              <a:rPr lang="it-IT" b="1" err="1"/>
              <a:t>Interval-wise</a:t>
            </a:r>
            <a:r>
              <a:rPr lang="it-IT" b="1"/>
              <a:t> testing:</a:t>
            </a:r>
          </a:p>
        </p:txBody>
      </p:sp>
      <p:sp>
        <p:nvSpPr>
          <p:cNvPr id="7" name="Freccia destra 6">
            <a:extLst>
              <a:ext uri="{FF2B5EF4-FFF2-40B4-BE49-F238E27FC236}">
                <a16:creationId xmlns:a16="http://schemas.microsoft.com/office/drawing/2014/main" id="{74122A3F-8FB3-6DFA-4F63-38E46920CAF4}"/>
              </a:ext>
            </a:extLst>
          </p:cNvPr>
          <p:cNvSpPr/>
          <p:nvPr/>
        </p:nvSpPr>
        <p:spPr>
          <a:xfrm>
            <a:off x="4333800" y="2868930"/>
            <a:ext cx="558240" cy="217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7904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7F4720-C0BA-0245-DFD4-A3763928686E}"/>
              </a:ext>
            </a:extLst>
          </p:cNvPr>
          <p:cNvSpPr>
            <a:spLocks noGrp="1"/>
          </p:cNvSpPr>
          <p:nvPr>
            <p:ph type="title"/>
          </p:nvPr>
        </p:nvSpPr>
        <p:spPr/>
        <p:txBody>
          <a:bodyPr/>
          <a:lstStyle/>
          <a:p>
            <a:r>
              <a:rPr lang="en-US"/>
              <a:t>Cold winters DO NOT kill </a:t>
            </a:r>
            <a:br>
              <a:rPr lang="en-US"/>
            </a:br>
            <a:r>
              <a:rPr lang="en-US"/>
              <a:t>a healthy colony</a:t>
            </a:r>
          </a:p>
        </p:txBody>
      </p:sp>
      <p:sp>
        <p:nvSpPr>
          <p:cNvPr id="4" name="CasellaDiTesto 3">
            <a:extLst>
              <a:ext uri="{FF2B5EF4-FFF2-40B4-BE49-F238E27FC236}">
                <a16:creationId xmlns:a16="http://schemas.microsoft.com/office/drawing/2014/main" id="{2B810655-C8AD-4B78-2213-FFEA4EE3B620}"/>
              </a:ext>
            </a:extLst>
          </p:cNvPr>
          <p:cNvSpPr txBox="1"/>
          <p:nvPr/>
        </p:nvSpPr>
        <p:spPr>
          <a:xfrm>
            <a:off x="466725" y="1679307"/>
            <a:ext cx="4623770" cy="2893100"/>
          </a:xfrm>
          <a:prstGeom prst="rect">
            <a:avLst/>
          </a:prstGeom>
          <a:noFill/>
        </p:spPr>
        <p:txBody>
          <a:bodyPr wrap="square">
            <a:spAutoFit/>
          </a:bodyPr>
          <a:lstStyle/>
          <a:p>
            <a:pPr marL="285750" indent="-285750">
              <a:buFont typeface="Arial" panose="020B0604020202020204" pitchFamily="34" charset="0"/>
              <a:buChar char="•"/>
            </a:pPr>
            <a:r>
              <a:rPr lang="en-AU">
                <a:latin typeface="Calibri" panose="020F0502020204030204" pitchFamily="34" charset="0"/>
                <a:cs typeface="Calibri" panose="020F0502020204030204" pitchFamily="34" charset="0"/>
              </a:rPr>
              <a:t>According to our first analysis, </a:t>
            </a:r>
            <a:r>
              <a:rPr lang="en-AU" b="1">
                <a:latin typeface="Calibri" panose="020F0502020204030204" pitchFamily="34" charset="0"/>
                <a:cs typeface="Calibri" panose="020F0502020204030204" pitchFamily="34" charset="0"/>
              </a:rPr>
              <a:t>winter is the season where bees are most at risk,</a:t>
            </a:r>
            <a:r>
              <a:rPr lang="en-AU">
                <a:latin typeface="Calibri" panose="020F0502020204030204" pitchFamily="34" charset="0"/>
                <a:cs typeface="Calibri" panose="020F0502020204030204" pitchFamily="34" charset="0"/>
              </a:rPr>
              <a:t> but </a:t>
            </a:r>
            <a:r>
              <a:rPr lang="en-AU" b="1">
                <a:latin typeface="Calibri" panose="020F0502020204030204" pitchFamily="34" charset="0"/>
                <a:cs typeface="Calibri" panose="020F0502020204030204" pitchFamily="34" charset="0"/>
              </a:rPr>
              <a:t>not only for the cold</a:t>
            </a:r>
            <a:r>
              <a:rPr lang="en-AU">
                <a:latin typeface="Calibri" panose="020F0502020204030204" pitchFamily="34" charset="0"/>
                <a:cs typeface="Calibri" panose="020F0502020204030204" pitchFamily="34" charset="0"/>
              </a:rPr>
              <a:t>. Indeed, as soon as the temperature drops to below 10°C, bees come together to form what is known as the “</a:t>
            </a:r>
            <a:r>
              <a:rPr lang="en-AU" b="1">
                <a:latin typeface="Calibri" panose="020F0502020204030204" pitchFamily="34" charset="0"/>
                <a:cs typeface="Calibri" panose="020F0502020204030204" pitchFamily="34" charset="0"/>
              </a:rPr>
              <a:t>winter cluster</a:t>
            </a:r>
            <a:r>
              <a:rPr lang="en-AU">
                <a:latin typeface="Calibri" panose="020F0502020204030204" pitchFamily="34" charset="0"/>
                <a:cs typeface="Calibri" panose="020F0502020204030204" pitchFamily="34" charset="0"/>
              </a:rPr>
              <a:t>” (allowing them to stay at 25</a:t>
            </a:r>
            <a:r>
              <a:rPr lang="it-IT">
                <a:latin typeface="Calibri" panose="020F0502020204030204" pitchFamily="34" charset="0"/>
                <a:cs typeface="Calibri" panose="020F0502020204030204" pitchFamily="34" charset="0"/>
              </a:rPr>
              <a:t>-30°C)</a:t>
            </a:r>
            <a:r>
              <a:rPr lang="en-AU">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AU">
                <a:latin typeface="Calibri" panose="020F0502020204030204" pitchFamily="34" charset="0"/>
                <a:cs typeface="Calibri" panose="020F0502020204030204" pitchFamily="34" charset="0"/>
              </a:rPr>
              <a:t>Colonies are lost during the winter </a:t>
            </a:r>
            <a:r>
              <a:rPr lang="en-AU" b="1">
                <a:latin typeface="Calibri" panose="020F0502020204030204" pitchFamily="34" charset="0"/>
                <a:cs typeface="Calibri" panose="020F0502020204030204" pitchFamily="34" charset="0"/>
              </a:rPr>
              <a:t>due to viruses</a:t>
            </a:r>
            <a:r>
              <a:rPr lang="en-AU">
                <a:latin typeface="Calibri" panose="020F0502020204030204" pitchFamily="34" charset="0"/>
                <a:cs typeface="Calibri" panose="020F0502020204030204" pitchFamily="34" charset="0"/>
              </a:rPr>
              <a:t>, parasites (as </a:t>
            </a:r>
            <a:r>
              <a:rPr lang="en-AU" i="1">
                <a:latin typeface="Calibri" panose="020F0502020204030204" pitchFamily="34" charset="0"/>
                <a:cs typeface="Calibri" panose="020F0502020204030204" pitchFamily="34" charset="0"/>
              </a:rPr>
              <a:t>Nosema </a:t>
            </a:r>
            <a:r>
              <a:rPr lang="en-AU" i="1" err="1">
                <a:latin typeface="Calibri" panose="020F0502020204030204" pitchFamily="34" charset="0"/>
                <a:cs typeface="Calibri" panose="020F0502020204030204" pitchFamily="34" charset="0"/>
              </a:rPr>
              <a:t>Apis</a:t>
            </a:r>
            <a:r>
              <a:rPr lang="en-AU">
                <a:latin typeface="Calibri" panose="020F0502020204030204" pitchFamily="34" charset="0"/>
                <a:cs typeface="Calibri" panose="020F0502020204030204" pitchFamily="34" charset="0"/>
              </a:rPr>
              <a:t>) and diseases. Some of these virus are related to Varroosis. If the </a:t>
            </a:r>
            <a:r>
              <a:rPr lang="en-AU" b="1">
                <a:latin typeface="Calibri" panose="020F0502020204030204" pitchFamily="34" charset="0"/>
                <a:cs typeface="Calibri" panose="020F0502020204030204" pitchFamily="34" charset="0"/>
              </a:rPr>
              <a:t>infestation by Varroa Mites</a:t>
            </a:r>
            <a:r>
              <a:rPr lang="en-AU">
                <a:latin typeface="Calibri" panose="020F0502020204030204" pitchFamily="34" charset="0"/>
                <a:cs typeface="Calibri" panose="020F0502020204030204" pitchFamily="34" charset="0"/>
              </a:rPr>
              <a:t> is high at the beginning of winter and nothing is done to decrease it, their chances of survival can dramatically drop.</a:t>
            </a:r>
          </a:p>
          <a:p>
            <a:pPr marL="285750" indent="-285750">
              <a:buFont typeface="Arial" panose="020B0604020202020204" pitchFamily="34" charset="0"/>
              <a:buChar char="•"/>
            </a:pPr>
            <a:r>
              <a:rPr lang="en-AU">
                <a:latin typeface="Calibri" panose="020F0502020204030204" pitchFamily="34" charset="0"/>
                <a:cs typeface="Calibri" panose="020F0502020204030204" pitchFamily="34" charset="0"/>
              </a:rPr>
              <a:t>Other winter problems can be pesticide build up in stored pollen, starvation or a failed queen.</a:t>
            </a:r>
          </a:p>
        </p:txBody>
      </p:sp>
      <p:pic>
        <p:nvPicPr>
          <p:cNvPr id="1026" name="Picture 2" descr="The Winter Cluster - Wildflower Meadows">
            <a:extLst>
              <a:ext uri="{FF2B5EF4-FFF2-40B4-BE49-F238E27FC236}">
                <a16:creationId xmlns:a16="http://schemas.microsoft.com/office/drawing/2014/main" id="{AAD98173-F6DB-ECDB-7553-4C241548B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495" y="1725619"/>
            <a:ext cx="3586780" cy="306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8475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pelling Bee by Slidesgo">
  <a:themeElements>
    <a:clrScheme name="Simple Light">
      <a:dk1>
        <a:srgbClr val="703316"/>
      </a:dk1>
      <a:lt1>
        <a:srgbClr val="FFFFFF"/>
      </a:lt1>
      <a:dk2>
        <a:srgbClr val="FFF0B3"/>
      </a:dk2>
      <a:lt2>
        <a:srgbClr val="666666"/>
      </a:lt2>
      <a:accent1>
        <a:srgbClr val="FFDB45"/>
      </a:accent1>
      <a:accent2>
        <a:srgbClr val="FFA500"/>
      </a:accent2>
      <a:accent3>
        <a:srgbClr val="99E2E6"/>
      </a:accent3>
      <a:accent4>
        <a:srgbClr val="F78F8F"/>
      </a:accent4>
      <a:accent5>
        <a:srgbClr val="B64B18"/>
      </a:accent5>
      <a:accent6>
        <a:srgbClr val="FFA500"/>
      </a:accent6>
      <a:hlink>
        <a:srgbClr val="7033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Model X">
      <a:majorFont>
        <a:latin typeface="Open Sans Light"/>
        <a:ea typeface=""/>
        <a:cs typeface=""/>
      </a:majorFont>
      <a:minorFont>
        <a:latin typeface="Open Sans Light"/>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el X">
    <a:dk1>
      <a:srgbClr val="172144"/>
    </a:dk1>
    <a:lt1>
      <a:srgbClr val="FFFFFF"/>
    </a:lt1>
    <a:dk2>
      <a:srgbClr val="3A757E"/>
    </a:dk2>
    <a:lt2>
      <a:srgbClr val="22658C"/>
    </a:lt2>
    <a:accent1>
      <a:srgbClr val="CAD82A"/>
    </a:accent1>
    <a:accent2>
      <a:srgbClr val="B2C738"/>
    </a:accent2>
    <a:accent3>
      <a:srgbClr val="9AB746"/>
    </a:accent3>
    <a:accent4>
      <a:srgbClr val="82A654"/>
    </a:accent4>
    <a:accent5>
      <a:srgbClr val="6A9662"/>
    </a:accent5>
    <a:accent6>
      <a:srgbClr val="528570"/>
    </a:accent6>
    <a:hlink>
      <a:srgbClr val="2F8299"/>
    </a:hlink>
    <a:folHlink>
      <a:srgbClr val="8C8C8C"/>
    </a:folHlink>
  </a:clrScheme>
</a:themeOverride>
</file>

<file path=ppt/theme/themeOverride2.xml><?xml version="1.0" encoding="utf-8"?>
<a:themeOverride xmlns:a="http://schemas.openxmlformats.org/drawingml/2006/main">
  <a:clrScheme name="Model X">
    <a:dk1>
      <a:srgbClr val="172144"/>
    </a:dk1>
    <a:lt1>
      <a:srgbClr val="FFFFFF"/>
    </a:lt1>
    <a:dk2>
      <a:srgbClr val="3A757E"/>
    </a:dk2>
    <a:lt2>
      <a:srgbClr val="22658C"/>
    </a:lt2>
    <a:accent1>
      <a:srgbClr val="CAD82A"/>
    </a:accent1>
    <a:accent2>
      <a:srgbClr val="B2C738"/>
    </a:accent2>
    <a:accent3>
      <a:srgbClr val="9AB746"/>
    </a:accent3>
    <a:accent4>
      <a:srgbClr val="82A654"/>
    </a:accent4>
    <a:accent5>
      <a:srgbClr val="6A9662"/>
    </a:accent5>
    <a:accent6>
      <a:srgbClr val="528570"/>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Presentazione su schermo (16:9)</PresentationFormat>
  <Slides>32</Slides>
  <Notes>25</Notes>
  <HiddenSlides>4</HiddenSlides>
  <ScaleCrop>false</ScaleCrop>
  <HeadingPairs>
    <vt:vector size="4" baseType="variant">
      <vt:variant>
        <vt:lpstr>Tema</vt:lpstr>
      </vt:variant>
      <vt:variant>
        <vt:i4>2</vt:i4>
      </vt:variant>
      <vt:variant>
        <vt:lpstr>Titoli diapositive</vt:lpstr>
      </vt:variant>
      <vt:variant>
        <vt:i4>32</vt:i4>
      </vt:variant>
    </vt:vector>
  </HeadingPairs>
  <TitlesOfParts>
    <vt:vector size="34" baseType="lpstr">
      <vt:lpstr>Spelling Bee by Slidesgo</vt:lpstr>
      <vt:lpstr>Ion</vt:lpstr>
      <vt:lpstr>Honey Bee Health  Analyses of reasons and preventions for high risk colony losses</vt:lpstr>
      <vt:lpstr>Goals of the project</vt:lpstr>
      <vt:lpstr>Presentazione standard di PowerPoint</vt:lpstr>
      <vt:lpstr>Presentazione standard di PowerPoint</vt:lpstr>
      <vt:lpstr>Presentazione standard di PowerPoint</vt:lpstr>
      <vt:lpstr>Presentazione standard di PowerPoint</vt:lpstr>
      <vt:lpstr>Analysis of «abnormal» periods</vt:lpstr>
      <vt:lpstr>Analysis of «abnormal» periods</vt:lpstr>
      <vt:lpstr>Cold winters DO NOT kill  a healthy colony</vt:lpstr>
      <vt:lpstr>Are colonies losses correlated  with Stressor?</vt:lpstr>
      <vt:lpstr>American colonies losses are correlated with Stressor </vt:lpstr>
      <vt:lpstr>Spearman correlation – Winter - US</vt:lpstr>
      <vt:lpstr>Pesticides and Diseases are strongly correlated with Summer  US colony losses (%)</vt:lpstr>
      <vt:lpstr>Presentazione standard di PowerPoint</vt:lpstr>
      <vt:lpstr>Spearman correlation matrix </vt:lpstr>
      <vt:lpstr>Varroa destructor: the most devastating honey bee pest  </vt:lpstr>
      <vt:lpstr>Varroa destructor: the most devastating honey bee pest  </vt:lpstr>
      <vt:lpstr>Influence of Varroa  </vt:lpstr>
      <vt:lpstr>2. ANALYSES OF CLIMATE INFLUENCE ON BEE’S HEALTH</vt:lpstr>
      <vt:lpstr>Clustering states in 3 zones</vt:lpstr>
      <vt:lpstr>% stressed by Varroa in groups</vt:lpstr>
      <vt:lpstr>Varroa winter infection in the different climate groups</vt:lpstr>
      <vt:lpstr>Cluster states into groups based on their climate</vt:lpstr>
      <vt:lpstr>Extreme events and bee health</vt:lpstr>
      <vt:lpstr>% losses in groups - winter and summer</vt:lpstr>
      <vt:lpstr>Spearman correlation matrix </vt:lpstr>
      <vt:lpstr>Presentazione standard di PowerPoint</vt:lpstr>
      <vt:lpstr>3. A REGRESSION MODEL</vt:lpstr>
      <vt:lpstr>Presentazione standard di PowerPoint</vt:lpstr>
      <vt:lpstr>Semiparametric Regression</vt:lpstr>
      <vt:lpstr>NEXT STEPS AND POSSIBLE IMPROVEMENTS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the Bees</dc:title>
  <cp:revision>39</cp:revision>
  <dcterms:modified xsi:type="dcterms:W3CDTF">2022-12-12T21:52:38Z</dcterms:modified>
</cp:coreProperties>
</file>